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457200" y="153504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4572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18234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318924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18234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318924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457200" y="1535040"/>
            <a:ext cx="4039920" cy="639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457200" y="1535040"/>
            <a:ext cx="4039920" cy="6393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52"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57"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58"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457200" y="1535040"/>
            <a:ext cx="4039920" cy="639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61"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62" name="PlaceHolder 4"/>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65"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66" name="PlaceHolder 4"/>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457200" y="153504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
        <p:nvSpPr>
          <p:cNvPr id="69" name="PlaceHolder 3"/>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72"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73"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74" name="PlaceHolder 5"/>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4572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77" name="PlaceHolder 3"/>
          <p:cNvSpPr>
            <a:spLocks noGrp="1"/>
          </p:cNvSpPr>
          <p:nvPr>
            <p:ph type="body"/>
          </p:nvPr>
        </p:nvSpPr>
        <p:spPr>
          <a:xfrm>
            <a:off x="18234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78" name="PlaceHolder 4"/>
          <p:cNvSpPr>
            <a:spLocks noGrp="1"/>
          </p:cNvSpPr>
          <p:nvPr>
            <p:ph type="body"/>
          </p:nvPr>
        </p:nvSpPr>
        <p:spPr>
          <a:xfrm>
            <a:off x="318924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79" name="PlaceHolder 5"/>
          <p:cNvSpPr>
            <a:spLocks noGrp="1"/>
          </p:cNvSpPr>
          <p:nvPr>
            <p:ph type="body"/>
          </p:nvPr>
        </p:nvSpPr>
        <p:spPr>
          <a:xfrm>
            <a:off x="4572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80" name="PlaceHolder 6"/>
          <p:cNvSpPr>
            <a:spLocks noGrp="1"/>
          </p:cNvSpPr>
          <p:nvPr>
            <p:ph type="body"/>
          </p:nvPr>
        </p:nvSpPr>
        <p:spPr>
          <a:xfrm>
            <a:off x="18234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81" name="PlaceHolder 7"/>
          <p:cNvSpPr>
            <a:spLocks noGrp="1"/>
          </p:cNvSpPr>
          <p:nvPr>
            <p:ph type="body"/>
          </p:nvPr>
        </p:nvSpPr>
        <p:spPr>
          <a:xfrm>
            <a:off x="318924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1" name="PlaceHolder 2"/>
          <p:cNvSpPr>
            <a:spLocks noGrp="1"/>
          </p:cNvSpPr>
          <p:nvPr>
            <p:ph type="subTitle"/>
          </p:nvPr>
        </p:nvSpPr>
        <p:spPr>
          <a:xfrm>
            <a:off x="457200" y="1535040"/>
            <a:ext cx="4039920" cy="639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3" name="PlaceHolder 2"/>
          <p:cNvSpPr>
            <a:spLocks noGrp="1"/>
          </p:cNvSpPr>
          <p:nvPr>
            <p:ph type="body"/>
          </p:nvPr>
        </p:nvSpPr>
        <p:spPr>
          <a:xfrm>
            <a:off x="457200" y="1535040"/>
            <a:ext cx="4039920" cy="6393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5"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96"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457200" y="1535040"/>
            <a:ext cx="4039920" cy="6393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0"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01"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02"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4"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05"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06" name="PlaceHolder 4"/>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8"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09"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10" name="PlaceHolder 4"/>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2" name="PlaceHolder 2"/>
          <p:cNvSpPr>
            <a:spLocks noGrp="1"/>
          </p:cNvSpPr>
          <p:nvPr>
            <p:ph type="body"/>
          </p:nvPr>
        </p:nvSpPr>
        <p:spPr>
          <a:xfrm>
            <a:off x="457200" y="153504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
        <p:nvSpPr>
          <p:cNvPr id="113" name="PlaceHolder 3"/>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5"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16"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17"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18" name="PlaceHolder 5"/>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20" name="PlaceHolder 2"/>
          <p:cNvSpPr>
            <a:spLocks noGrp="1"/>
          </p:cNvSpPr>
          <p:nvPr>
            <p:ph type="body"/>
          </p:nvPr>
        </p:nvSpPr>
        <p:spPr>
          <a:xfrm>
            <a:off x="4572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21" name="PlaceHolder 3"/>
          <p:cNvSpPr>
            <a:spLocks noGrp="1"/>
          </p:cNvSpPr>
          <p:nvPr>
            <p:ph type="body"/>
          </p:nvPr>
        </p:nvSpPr>
        <p:spPr>
          <a:xfrm>
            <a:off x="18234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22" name="PlaceHolder 4"/>
          <p:cNvSpPr>
            <a:spLocks noGrp="1"/>
          </p:cNvSpPr>
          <p:nvPr>
            <p:ph type="body"/>
          </p:nvPr>
        </p:nvSpPr>
        <p:spPr>
          <a:xfrm>
            <a:off x="318924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23" name="PlaceHolder 5"/>
          <p:cNvSpPr>
            <a:spLocks noGrp="1"/>
          </p:cNvSpPr>
          <p:nvPr>
            <p:ph type="body"/>
          </p:nvPr>
        </p:nvSpPr>
        <p:spPr>
          <a:xfrm>
            <a:off x="4572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24" name="PlaceHolder 6"/>
          <p:cNvSpPr>
            <a:spLocks noGrp="1"/>
          </p:cNvSpPr>
          <p:nvPr>
            <p:ph type="body"/>
          </p:nvPr>
        </p:nvSpPr>
        <p:spPr>
          <a:xfrm>
            <a:off x="18234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25" name="PlaceHolder 7"/>
          <p:cNvSpPr>
            <a:spLocks noGrp="1"/>
          </p:cNvSpPr>
          <p:nvPr>
            <p:ph type="body"/>
          </p:nvPr>
        </p:nvSpPr>
        <p:spPr>
          <a:xfrm>
            <a:off x="318924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3" name="PlaceHolder 2"/>
          <p:cNvSpPr>
            <a:spLocks noGrp="1"/>
          </p:cNvSpPr>
          <p:nvPr>
            <p:ph type="subTitle"/>
          </p:nvPr>
        </p:nvSpPr>
        <p:spPr>
          <a:xfrm>
            <a:off x="457200" y="1535040"/>
            <a:ext cx="4039920" cy="639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5" name="PlaceHolder 2"/>
          <p:cNvSpPr>
            <a:spLocks noGrp="1"/>
          </p:cNvSpPr>
          <p:nvPr>
            <p:ph type="body"/>
          </p:nvPr>
        </p:nvSpPr>
        <p:spPr>
          <a:xfrm>
            <a:off x="457200" y="1535040"/>
            <a:ext cx="4039920" cy="6393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7"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38"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42"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43"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44"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46"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47"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48" name="PlaceHolder 4"/>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0"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51"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52" name="PlaceHolder 4"/>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4" name="PlaceHolder 2"/>
          <p:cNvSpPr>
            <a:spLocks noGrp="1"/>
          </p:cNvSpPr>
          <p:nvPr>
            <p:ph type="body"/>
          </p:nvPr>
        </p:nvSpPr>
        <p:spPr>
          <a:xfrm>
            <a:off x="457200" y="153504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
        <p:nvSpPr>
          <p:cNvPr id="155" name="PlaceHolder 3"/>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7"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58"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59"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60" name="PlaceHolder 5"/>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62" name="PlaceHolder 2"/>
          <p:cNvSpPr>
            <a:spLocks noGrp="1"/>
          </p:cNvSpPr>
          <p:nvPr>
            <p:ph type="body"/>
          </p:nvPr>
        </p:nvSpPr>
        <p:spPr>
          <a:xfrm>
            <a:off x="4572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63" name="PlaceHolder 3"/>
          <p:cNvSpPr>
            <a:spLocks noGrp="1"/>
          </p:cNvSpPr>
          <p:nvPr>
            <p:ph type="body"/>
          </p:nvPr>
        </p:nvSpPr>
        <p:spPr>
          <a:xfrm>
            <a:off x="182340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64" name="PlaceHolder 4"/>
          <p:cNvSpPr>
            <a:spLocks noGrp="1"/>
          </p:cNvSpPr>
          <p:nvPr>
            <p:ph type="body"/>
          </p:nvPr>
        </p:nvSpPr>
        <p:spPr>
          <a:xfrm>
            <a:off x="3189240" y="153504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65" name="PlaceHolder 5"/>
          <p:cNvSpPr>
            <a:spLocks noGrp="1"/>
          </p:cNvSpPr>
          <p:nvPr>
            <p:ph type="body"/>
          </p:nvPr>
        </p:nvSpPr>
        <p:spPr>
          <a:xfrm>
            <a:off x="4572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66" name="PlaceHolder 6"/>
          <p:cNvSpPr>
            <a:spLocks noGrp="1"/>
          </p:cNvSpPr>
          <p:nvPr>
            <p:ph type="body"/>
          </p:nvPr>
        </p:nvSpPr>
        <p:spPr>
          <a:xfrm>
            <a:off x="182340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
        <p:nvSpPr>
          <p:cNvPr id="167" name="PlaceHolder 7"/>
          <p:cNvSpPr>
            <a:spLocks noGrp="1"/>
          </p:cNvSpPr>
          <p:nvPr>
            <p:ph type="body"/>
          </p:nvPr>
        </p:nvSpPr>
        <p:spPr>
          <a:xfrm>
            <a:off x="3189240" y="1869480"/>
            <a:ext cx="1300680" cy="304920"/>
          </a:xfrm>
          <a:prstGeom prst="rect">
            <a:avLst/>
          </a:prstGeom>
        </p:spPr>
        <p:txBody>
          <a:bodyPr lIns="0" rIns="0" tIns="0" bIns="0">
            <a:normAutofit fontScale="7000"/>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252756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457200" y="1535040"/>
            <a:ext cx="1971360" cy="639360"/>
          </a:xfrm>
          <a:prstGeom prst="rect">
            <a:avLst/>
          </a:prstGeom>
        </p:spPr>
        <p:txBody>
          <a:bodyPr lIns="0" rIns="0" tIns="0" bIns="0">
            <a:normAutofit fontScale="68000"/>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2527560" y="186948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45720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2527560" y="1535040"/>
            <a:ext cx="1971360" cy="304920"/>
          </a:xfrm>
          <a:prstGeom prst="rect">
            <a:avLst/>
          </a:prstGeom>
        </p:spPr>
        <p:txBody>
          <a:bodyPr lIns="0" rIns="0" tIns="0" bIns="0">
            <a:normAutofit fontScale="22000"/>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1869480"/>
            <a:ext cx="4039920" cy="304920"/>
          </a:xfrm>
          <a:prstGeom prst="rect">
            <a:avLst/>
          </a:prstGeom>
        </p:spPr>
        <p:txBody>
          <a:bodyPr lIns="0" rIns="0" tIns="0" bIns="0">
            <a:normAutofit fontScale="64000"/>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41C68638-D013-4209-82E5-C0DF482114C0}"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AA148DD-A838-45F3-AC09-156F21075309}"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83" name="PlaceHolder 2"/>
          <p:cNvSpPr>
            <a:spLocks noGrp="1"/>
          </p:cNvSpPr>
          <p:nvPr>
            <p:ph type="body"/>
          </p:nvPr>
        </p:nvSpPr>
        <p:spPr>
          <a:xfrm>
            <a:off x="457200" y="1535040"/>
            <a:ext cx="4039920" cy="639360"/>
          </a:xfrm>
          <a:prstGeom prst="rect">
            <a:avLst/>
          </a:prstGeom>
        </p:spPr>
        <p:txBody>
          <a:bodyPr anchor="b"/>
          <a:p>
            <a:pPr>
              <a:lnSpc>
                <a:spcPct val="100000"/>
              </a:lnSpc>
              <a:spcBef>
                <a:spcPts val="479"/>
              </a:spcBef>
            </a:pPr>
            <a:r>
              <a:rPr b="1" lang="en-US" sz="2400" spc="-1" strike="noStrike">
                <a:solidFill>
                  <a:srgbClr val="000000"/>
                </a:solidFill>
                <a:latin typeface="Calibri"/>
              </a:rPr>
              <a:t>Click to edit Master text styles</a:t>
            </a:r>
            <a:endParaRPr b="0" lang="en-US" sz="2400" spc="-1" strike="noStrike">
              <a:solidFill>
                <a:srgbClr val="000000"/>
              </a:solidFill>
              <a:latin typeface="Calibri"/>
            </a:endParaRPr>
          </a:p>
        </p:txBody>
      </p:sp>
      <p:sp>
        <p:nvSpPr>
          <p:cNvPr id="84" name="PlaceHolder 3"/>
          <p:cNvSpPr>
            <a:spLocks noGrp="1"/>
          </p:cNvSpPr>
          <p:nvPr>
            <p:ph type="body"/>
          </p:nvPr>
        </p:nvSpPr>
        <p:spPr>
          <a:xfrm>
            <a:off x="457200" y="2174760"/>
            <a:ext cx="4039920" cy="3951000"/>
          </a:xfrm>
          <a:prstGeom prst="rect">
            <a:avLst/>
          </a:prstGeom>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Click to edit Master text styles</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Second level</a:t>
            </a:r>
            <a:endParaRPr b="0" lang="en-US"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Third level</a:t>
            </a:r>
            <a:endParaRPr b="0" lang="en-US"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en-US" sz="1600" spc="-1" strike="noStrike">
                <a:solidFill>
                  <a:srgbClr val="000000"/>
                </a:solidFill>
                <a:latin typeface="Calibri"/>
              </a:rPr>
              <a:t>Fourth level</a:t>
            </a:r>
            <a:endParaRPr b="0" lang="en-US"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en-US" sz="1600" spc="-1" strike="noStrike">
                <a:solidFill>
                  <a:srgbClr val="000000"/>
                </a:solidFill>
                <a:latin typeface="Calibri"/>
              </a:rPr>
              <a:t>Fifth level</a:t>
            </a:r>
            <a:endParaRPr b="0" lang="en-US" sz="1600" spc="-1" strike="noStrike">
              <a:solidFill>
                <a:srgbClr val="000000"/>
              </a:solidFill>
              <a:latin typeface="Calibri"/>
            </a:endParaRPr>
          </a:p>
        </p:txBody>
      </p:sp>
      <p:sp>
        <p:nvSpPr>
          <p:cNvPr id="85" name="PlaceHolder 4"/>
          <p:cNvSpPr>
            <a:spLocks noGrp="1"/>
          </p:cNvSpPr>
          <p:nvPr>
            <p:ph type="body"/>
          </p:nvPr>
        </p:nvSpPr>
        <p:spPr>
          <a:xfrm>
            <a:off x="4645080" y="1535040"/>
            <a:ext cx="4041360" cy="639360"/>
          </a:xfrm>
          <a:prstGeom prst="rect">
            <a:avLst/>
          </a:prstGeom>
        </p:spPr>
        <p:txBody>
          <a:bodyPr anchor="b"/>
          <a:p>
            <a:pPr>
              <a:lnSpc>
                <a:spcPct val="100000"/>
              </a:lnSpc>
              <a:spcBef>
                <a:spcPts val="479"/>
              </a:spcBef>
            </a:pPr>
            <a:r>
              <a:rPr b="1" lang="en-US" sz="2400" spc="-1" strike="noStrike">
                <a:solidFill>
                  <a:srgbClr val="000000"/>
                </a:solidFill>
                <a:latin typeface="Calibri"/>
              </a:rPr>
              <a:t>Click to edit Master text styles</a:t>
            </a:r>
            <a:endParaRPr b="0" lang="en-US" sz="2400" spc="-1" strike="noStrike">
              <a:solidFill>
                <a:srgbClr val="000000"/>
              </a:solidFill>
              <a:latin typeface="Calibri"/>
            </a:endParaRPr>
          </a:p>
        </p:txBody>
      </p:sp>
      <p:sp>
        <p:nvSpPr>
          <p:cNvPr id="86" name="PlaceHolder 5"/>
          <p:cNvSpPr>
            <a:spLocks noGrp="1"/>
          </p:cNvSpPr>
          <p:nvPr>
            <p:ph type="body"/>
          </p:nvPr>
        </p:nvSpPr>
        <p:spPr>
          <a:xfrm>
            <a:off x="4645080" y="2174760"/>
            <a:ext cx="4041360" cy="3951000"/>
          </a:xfrm>
          <a:prstGeom prst="rect">
            <a:avLst/>
          </a:prstGeom>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Click to edit Master text styles</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Second level</a:t>
            </a:r>
            <a:endParaRPr b="0" lang="en-US"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Third level</a:t>
            </a:r>
            <a:endParaRPr b="0" lang="en-US"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en-US" sz="1600" spc="-1" strike="noStrike">
                <a:solidFill>
                  <a:srgbClr val="000000"/>
                </a:solidFill>
                <a:latin typeface="Calibri"/>
              </a:rPr>
              <a:t>Fourth level</a:t>
            </a:r>
            <a:endParaRPr b="0" lang="en-US"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en-US" sz="1600" spc="-1" strike="noStrike">
                <a:solidFill>
                  <a:srgbClr val="000000"/>
                </a:solidFill>
                <a:latin typeface="Calibri"/>
              </a:rPr>
              <a:t>Fifth level</a:t>
            </a:r>
            <a:endParaRPr b="0" lang="en-US" sz="1600" spc="-1" strike="noStrike">
              <a:solidFill>
                <a:srgbClr val="000000"/>
              </a:solidFill>
              <a:latin typeface="Calibri"/>
            </a:endParaRPr>
          </a:p>
        </p:txBody>
      </p:sp>
      <p:sp>
        <p:nvSpPr>
          <p:cNvPr id="87" name="PlaceHolder 6"/>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88" name="PlaceHolder 7"/>
          <p:cNvSpPr>
            <a:spLocks noGrp="1"/>
          </p:cNvSpPr>
          <p:nvPr>
            <p:ph type="ftr"/>
          </p:nvPr>
        </p:nvSpPr>
        <p:spPr>
          <a:xfrm>
            <a:off x="3124080" y="6356520"/>
            <a:ext cx="2895120" cy="364680"/>
          </a:xfrm>
          <a:prstGeom prst="rect">
            <a:avLst/>
          </a:prstGeom>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89" name="PlaceHolder 8"/>
          <p:cNvSpPr>
            <a:spLocks noGrp="1"/>
          </p:cNvSpPr>
          <p:nvPr>
            <p:ph type="sldNum"/>
          </p:nvPr>
        </p:nvSpPr>
        <p:spPr>
          <a:xfrm>
            <a:off x="6553080" y="6356520"/>
            <a:ext cx="2133360" cy="364680"/>
          </a:xfrm>
          <a:prstGeom prst="rect">
            <a:avLst/>
          </a:prstGeom>
        </p:spPr>
        <p:txBody>
          <a:bodyPr anchor="ctr"/>
          <a:p>
            <a:pPr algn="r">
              <a:lnSpc>
                <a:spcPct val="100000"/>
              </a:lnSpc>
            </a:pPr>
            <a:fld id="{24ED70CE-F34A-4617-9A65-E24D9BE34D30}"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27"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28"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29" name="PlaceHolder 4"/>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30" name="PlaceHolder 5"/>
          <p:cNvSpPr>
            <a:spLocks noGrp="1"/>
          </p:cNvSpPr>
          <p:nvPr>
            <p:ph type="ftr"/>
          </p:nvPr>
        </p:nvSpPr>
        <p:spPr>
          <a:xfrm>
            <a:off x="3124080" y="6356520"/>
            <a:ext cx="2895120" cy="364680"/>
          </a:xfrm>
          <a:prstGeom prst="rect">
            <a:avLst/>
          </a:prstGeom>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131" name="PlaceHolder 6"/>
          <p:cNvSpPr>
            <a:spLocks noGrp="1"/>
          </p:cNvSpPr>
          <p:nvPr>
            <p:ph type="sldNum"/>
          </p:nvPr>
        </p:nvSpPr>
        <p:spPr>
          <a:xfrm>
            <a:off x="6553080" y="6356520"/>
            <a:ext cx="2133360" cy="364680"/>
          </a:xfrm>
          <a:prstGeom prst="rect">
            <a:avLst/>
          </a:prstGeom>
        </p:spPr>
        <p:txBody>
          <a:bodyPr anchor="ctr"/>
          <a:p>
            <a:pPr algn="r">
              <a:lnSpc>
                <a:spcPct val="100000"/>
              </a:lnSpc>
            </a:pPr>
            <a:fld id="{EAE14C1E-6060-499A-AEA3-5D7C1C4D7AD0}"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hyperlink" Target="http://www.byonics.com/" TargetMode="External"/><Relationship Id="rId2" Type="http://schemas.openxmlformats.org/officeDocument/2006/relationships/hyperlink" Target="http://www.argentdata.com/support/source-code.html" TargetMode="External"/><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685800" y="2130480"/>
            <a:ext cx="7772040" cy="1469520"/>
          </a:xfrm>
          <a:prstGeom prst="rect">
            <a:avLst/>
          </a:prstGeom>
          <a:noFill/>
          <a:ln>
            <a:noFill/>
          </a:ln>
        </p:spPr>
        <p:txBody>
          <a:bodyPr anchor="ctr">
            <a:normAutofit fontScale="73000"/>
          </a:bodyPr>
          <a:p>
            <a:pPr algn="ctr">
              <a:lnSpc>
                <a:spcPct val="100000"/>
              </a:lnSpc>
            </a:pPr>
            <a:r>
              <a:rPr b="0" lang="en-US" sz="4400" spc="-1" strike="noStrike">
                <a:solidFill>
                  <a:srgbClr val="000000"/>
                </a:solidFill>
                <a:latin typeface="Calibri"/>
              </a:rPr>
              <a:t>APRS Tracker PDR</a:t>
            </a:r>
            <a:br/>
            <a:r>
              <a:rPr b="0" lang="en-US" sz="4400" spc="-1" strike="noStrike">
                <a:solidFill>
                  <a:srgbClr val="000000"/>
                </a:solidFill>
                <a:latin typeface="Calibri"/>
              </a:rPr>
              <a:t>Max Bezold</a:t>
            </a:r>
            <a:br/>
            <a:r>
              <a:rPr b="0" lang="en-US" sz="4400" spc="-1" strike="noStrike">
                <a:solidFill>
                  <a:srgbClr val="000000"/>
                </a:solidFill>
                <a:latin typeface="Calibri"/>
              </a:rPr>
              <a:t>December 6, 2011</a:t>
            </a:r>
            <a:endParaRPr b="0" lang="en-US" sz="4400" spc="-1" strike="noStrike">
              <a:solidFill>
                <a:srgbClr val="000000"/>
              </a:solidFill>
              <a:latin typeface="Calibri"/>
            </a:endParaRPr>
          </a:p>
        </p:txBody>
      </p:sp>
      <p:sp>
        <p:nvSpPr>
          <p:cNvPr id="169" name="TextShape 2"/>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70" name="TextShape 3"/>
          <p:cNvSpPr txBox="1"/>
          <p:nvPr/>
        </p:nvSpPr>
        <p:spPr>
          <a:xfrm>
            <a:off x="6553080" y="6356520"/>
            <a:ext cx="2133360" cy="364680"/>
          </a:xfrm>
          <a:prstGeom prst="rect">
            <a:avLst/>
          </a:prstGeom>
          <a:noFill/>
          <a:ln>
            <a:noFill/>
          </a:ln>
        </p:spPr>
        <p:txBody>
          <a:bodyPr anchor="ctr"/>
          <a:p>
            <a:pPr algn="r">
              <a:lnSpc>
                <a:spcPct val="100000"/>
              </a:lnSpc>
            </a:pPr>
            <a:fld id="{A8139CDF-24CB-4256-B10A-302577D5B4E6}" type="slidenum">
              <a:rPr b="0" lang="en-US" sz="1200" spc="-1" strike="noStrike">
                <a:solidFill>
                  <a:srgbClr val="8b8b8b"/>
                </a:solidFill>
                <a:latin typeface="Calibri"/>
              </a:rPr>
              <a:t>1</a:t>
            </a:fld>
            <a:endParaRPr b="0" lang="en-US" sz="1200" spc="-1" strike="noStrike">
              <a:latin typeface="Times New Roman"/>
            </a:endParaRPr>
          </a:p>
        </p:txBody>
      </p:sp>
      <p:sp>
        <p:nvSpPr>
          <p:cNvPr id="171" name="TextShape 4"/>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533520" y="0"/>
            <a:ext cx="8229240" cy="761760"/>
          </a:xfrm>
          <a:prstGeom prst="rect">
            <a:avLst/>
          </a:prstGeom>
          <a:noFill/>
          <a:ln>
            <a:noFill/>
          </a:ln>
        </p:spPr>
        <p:txBody>
          <a:bodyPr anchor="ctr">
            <a:normAutofit/>
          </a:bodyPr>
          <a:p>
            <a:pPr algn="ctr">
              <a:lnSpc>
                <a:spcPct val="100000"/>
              </a:lnSpc>
            </a:pPr>
            <a:r>
              <a:rPr b="0" lang="en-US" sz="3200" spc="-1" strike="noStrike">
                <a:solidFill>
                  <a:srgbClr val="000000"/>
                </a:solidFill>
                <a:latin typeface="Calibri"/>
              </a:rPr>
              <a:t>TNC</a:t>
            </a:r>
            <a:endParaRPr b="0" lang="en-US" sz="3200" spc="-1" strike="noStrike">
              <a:solidFill>
                <a:srgbClr val="000000"/>
              </a:solidFill>
              <a:latin typeface="Calibri"/>
            </a:endParaRPr>
          </a:p>
        </p:txBody>
      </p:sp>
      <p:sp>
        <p:nvSpPr>
          <p:cNvPr id="225" name="TextShape 2"/>
          <p:cNvSpPr txBox="1"/>
          <p:nvPr/>
        </p:nvSpPr>
        <p:spPr>
          <a:xfrm>
            <a:off x="4648320" y="1600200"/>
            <a:ext cx="4038120" cy="4525560"/>
          </a:xfrm>
          <a:prstGeom prst="rect">
            <a:avLst/>
          </a:prstGeom>
          <a:noFill/>
          <a:ln>
            <a:noFill/>
          </a:ln>
        </p:spPr>
        <p:txBody>
          <a:bodyPr/>
          <a:p>
            <a:pPr>
              <a:lnSpc>
                <a:spcPct val="100000"/>
              </a:lnSpc>
              <a:spcBef>
                <a:spcPts val="561"/>
              </a:spcBef>
            </a:pPr>
            <a:endParaRPr b="0" lang="en-US" sz="3200" spc="-1" strike="noStrike">
              <a:solidFill>
                <a:srgbClr val="000000"/>
              </a:solidFill>
              <a:latin typeface="Calibri"/>
            </a:endParaRPr>
          </a:p>
          <a:p>
            <a:pPr marL="343080" indent="-342720">
              <a:lnSpc>
                <a:spcPct val="100000"/>
              </a:lnSpc>
              <a:spcBef>
                <a:spcPts val="561"/>
              </a:spcBef>
            </a:pPr>
            <a:endParaRPr b="0" lang="en-US" sz="3200" spc="-1" strike="noStrike">
              <a:solidFill>
                <a:srgbClr val="000000"/>
              </a:solidFill>
              <a:latin typeface="Calibri"/>
            </a:endParaRPr>
          </a:p>
        </p:txBody>
      </p:sp>
      <p:graphicFrame>
        <p:nvGraphicFramePr>
          <p:cNvPr id="226" name="Table 3"/>
          <p:cNvGraphicFramePr/>
          <p:nvPr/>
        </p:nvGraphicFramePr>
        <p:xfrm>
          <a:off x="152280" y="609480"/>
          <a:ext cx="8686440" cy="5004000"/>
        </p:xfrm>
        <a:graphic>
          <a:graphicData uri="http://schemas.openxmlformats.org/drawingml/2006/table">
            <a:tbl>
              <a:tblPr/>
              <a:tblGrid>
                <a:gridCol w="1523880"/>
                <a:gridCol w="2198880"/>
                <a:gridCol w="2481840"/>
                <a:gridCol w="2481840"/>
              </a:tblGrid>
              <a:tr h="55188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Byonics TinyTrak</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Argent OpenTracker</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OpenTracker code on 8051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00000"/>
                    </a:solidFill>
                  </a:tcPr>
                </a:tc>
              </a:tr>
              <a:tr h="294480">
                <a:tc>
                  <a:txBody>
                    <a:bodyPr/>
                    <a:p>
                      <a:pPr>
                        <a:lnSpc>
                          <a:spcPct val="100000"/>
                        </a:lnSpc>
                      </a:pPr>
                      <a:r>
                        <a:rPr b="0" lang="en-US" sz="1600" spc="-1" strike="noStrike">
                          <a:solidFill>
                            <a:srgbClr val="000000"/>
                          </a:solidFill>
                          <a:latin typeface="Calibri"/>
                        </a:rPr>
                        <a:t>Hardware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PIC</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HC08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SiLabs 8051</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294480">
                <a:tc>
                  <a:txBody>
                    <a:bodyPr/>
                    <a:p>
                      <a:pPr>
                        <a:lnSpc>
                          <a:spcPct val="100000"/>
                        </a:lnSpc>
                      </a:pPr>
                      <a:r>
                        <a:rPr b="0" lang="en-US" sz="1600" spc="-1" strike="noStrike">
                          <a:solidFill>
                            <a:srgbClr val="000000"/>
                          </a:solidFill>
                          <a:latin typeface="Calibri"/>
                        </a:rPr>
                        <a:t>Voltage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5V</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5V</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3.3V</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699840">
                <a:tc>
                  <a:txBody>
                    <a:bodyPr/>
                    <a:p>
                      <a:pPr>
                        <a:lnSpc>
                          <a:spcPct val="100000"/>
                        </a:lnSpc>
                      </a:pPr>
                      <a:r>
                        <a:rPr b="0" lang="en-US" sz="1600" spc="-1" strike="noStrike">
                          <a:solidFill>
                            <a:srgbClr val="000000"/>
                          </a:solidFill>
                          <a:latin typeface="Calibri"/>
                        </a:rPr>
                        <a:t>D/A conversion method</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PWM based, sine-wave lookup table</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PWM based, sine-wave lookup table</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PWM based, sine-wave lookup table</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699840">
                <a:tc>
                  <a:txBody>
                    <a:bodyPr/>
                    <a:p>
                      <a:pPr>
                        <a:lnSpc>
                          <a:spcPct val="100000"/>
                        </a:lnSpc>
                      </a:pPr>
                      <a:r>
                        <a:rPr b="0" lang="en-US" sz="1600" spc="-1" strike="noStrike">
                          <a:solidFill>
                            <a:srgbClr val="000000"/>
                          </a:solidFill>
                          <a:latin typeface="Calibri"/>
                        </a:rPr>
                        <a:t>Configuration Interface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GUI/serial interface, 2 programmable profiles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GUI/serial interface, 2 programmable profiles</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UART 8051programming interface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294480">
                <a:tc>
                  <a:txBody>
                    <a:bodyPr/>
                    <a:p>
                      <a:pPr>
                        <a:lnSpc>
                          <a:spcPct val="100000"/>
                        </a:lnSpc>
                      </a:pPr>
                      <a:r>
                        <a:rPr b="0" lang="en-US" sz="1600" spc="-1" strike="noStrike">
                          <a:solidFill>
                            <a:srgbClr val="000000"/>
                          </a:solidFill>
                          <a:latin typeface="Calibri"/>
                        </a:rPr>
                        <a:t>Source Code?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No</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Yes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Yes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497160">
                <a:tc>
                  <a:txBody>
                    <a:bodyPr/>
                    <a:p>
                      <a:pPr>
                        <a:lnSpc>
                          <a:spcPct val="100000"/>
                        </a:lnSpc>
                      </a:pPr>
                      <a:r>
                        <a:rPr b="0" lang="en-US" sz="1600" spc="-1" strike="noStrike">
                          <a:solidFill>
                            <a:srgbClr val="000000"/>
                          </a:solidFill>
                          <a:latin typeface="Calibri"/>
                        </a:rPr>
                        <a:t>Reference design?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Yes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Yes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Yes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1105200">
                <a:tc>
                  <a:txBody>
                    <a:bodyPr/>
                    <a:p>
                      <a:pPr>
                        <a:lnSpc>
                          <a:spcPct val="100000"/>
                        </a:lnSpc>
                      </a:pPr>
                      <a:r>
                        <a:rPr b="0" lang="en-US" sz="1600" spc="-1" strike="noStrike">
                          <a:solidFill>
                            <a:srgbClr val="000000"/>
                          </a:solidFill>
                          <a:latin typeface="Calibri"/>
                        </a:rPr>
                        <a:t>Unique Features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None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Analog telemetry packets, CW mode, onboard temperature and voltage packets, automatic profile selection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Same as open tracker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497160">
                <a:tc>
                  <a:txBody>
                    <a:bodyPr/>
                    <a:p>
                      <a:pPr>
                        <a:lnSpc>
                          <a:spcPct val="100000"/>
                        </a:lnSpc>
                      </a:pPr>
                      <a:r>
                        <a:rPr b="0" lang="en-US" sz="1600" spc="-1" strike="noStrike">
                          <a:solidFill>
                            <a:srgbClr val="000000"/>
                          </a:solidFill>
                          <a:latin typeface="Calibri"/>
                        </a:rPr>
                        <a:t>Cost (USD)</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18</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8</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Free* (increased overhead in programming)</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bl>
          </a:graphicData>
        </a:graphic>
      </p:graphicFrame>
      <p:sp>
        <p:nvSpPr>
          <p:cNvPr id="227" name="TextShape 4"/>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28" name="TextShape 5"/>
          <p:cNvSpPr txBox="1"/>
          <p:nvPr/>
        </p:nvSpPr>
        <p:spPr>
          <a:xfrm>
            <a:off x="6553080" y="6356520"/>
            <a:ext cx="2133360" cy="364680"/>
          </a:xfrm>
          <a:prstGeom prst="rect">
            <a:avLst/>
          </a:prstGeom>
          <a:noFill/>
          <a:ln>
            <a:noFill/>
          </a:ln>
        </p:spPr>
        <p:txBody>
          <a:bodyPr anchor="ctr"/>
          <a:p>
            <a:pPr algn="r">
              <a:lnSpc>
                <a:spcPct val="100000"/>
              </a:lnSpc>
            </a:pPr>
            <a:fld id="{E09DFAEA-6C53-42A8-80DE-29C2CD41FFE5}" type="slidenum">
              <a:rPr b="0" lang="en-US" sz="1200" spc="-1" strike="noStrike">
                <a:solidFill>
                  <a:srgbClr val="8b8b8b"/>
                </a:solidFill>
                <a:latin typeface="Calibri"/>
              </a:rPr>
              <a:t>&lt;number&gt;</a:t>
            </a:fld>
            <a:endParaRPr b="0" lang="en-US" sz="1200" spc="-1" strike="noStrike">
              <a:latin typeface="Times New Roman"/>
            </a:endParaRPr>
          </a:p>
        </p:txBody>
      </p:sp>
      <p:sp>
        <p:nvSpPr>
          <p:cNvPr id="229" name="TextShape 6"/>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457200" y="274680"/>
            <a:ext cx="8229240" cy="715680"/>
          </a:xfrm>
          <a:prstGeom prst="rect">
            <a:avLst/>
          </a:prstGeom>
          <a:noFill/>
          <a:ln>
            <a:noFill/>
          </a:ln>
        </p:spPr>
        <p:txBody>
          <a:bodyPr anchor="ctr">
            <a:normAutofit fontScale="41000"/>
          </a:bodyPr>
          <a:p>
            <a:pPr algn="ctr">
              <a:lnSpc>
                <a:spcPct val="100000"/>
              </a:lnSpc>
            </a:pPr>
            <a:r>
              <a:rPr b="0" lang="en-US" sz="4400" spc="-1" strike="noStrike">
                <a:solidFill>
                  <a:srgbClr val="000000"/>
                </a:solidFill>
                <a:latin typeface="Calibri"/>
              </a:rPr>
              <a:t>Microcontroller</a:t>
            </a:r>
            <a:br/>
            <a:endParaRPr b="0" lang="en-US" sz="4400" spc="-1" strike="noStrike">
              <a:solidFill>
                <a:srgbClr val="000000"/>
              </a:solidFill>
              <a:latin typeface="Calibri"/>
            </a:endParaRPr>
          </a:p>
        </p:txBody>
      </p:sp>
      <p:graphicFrame>
        <p:nvGraphicFramePr>
          <p:cNvPr id="231" name="Table 2"/>
          <p:cNvGraphicFramePr/>
          <p:nvPr/>
        </p:nvGraphicFramePr>
        <p:xfrm>
          <a:off x="304920" y="685800"/>
          <a:ext cx="8305560" cy="5528880"/>
        </p:xfrm>
        <a:graphic>
          <a:graphicData uri="http://schemas.openxmlformats.org/drawingml/2006/table">
            <a:tbl>
              <a:tblPr/>
              <a:tblGrid>
                <a:gridCol w="1661040"/>
                <a:gridCol w="3875760"/>
                <a:gridCol w="2768760"/>
              </a:tblGrid>
              <a:tr h="37944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SiLabs 8051F120</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Si1000 Wireless MCU</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00000"/>
                    </a:solidFill>
                  </a:tcPr>
                </a:tc>
              </a:tr>
              <a:tr h="531000">
                <a:tc>
                  <a:txBody>
                    <a:bodyPr/>
                    <a:p>
                      <a:pPr>
                        <a:lnSpc>
                          <a:spcPct val="100000"/>
                        </a:lnSpc>
                      </a:pPr>
                      <a:r>
                        <a:rPr b="0" lang="en-US" sz="1600" spc="-1" strike="noStrike">
                          <a:solidFill>
                            <a:srgbClr val="000000"/>
                          </a:solidFill>
                          <a:latin typeface="Calibri"/>
                        </a:rPr>
                        <a:t>Supply Power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3-3.6V, 50mA</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1.8-3.6V, 50mA nominal, 85mA transient power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06000">
                <a:tc>
                  <a:txBody>
                    <a:bodyPr/>
                    <a:p>
                      <a:pPr>
                        <a:lnSpc>
                          <a:spcPct val="100000"/>
                        </a:lnSpc>
                      </a:pPr>
                      <a:r>
                        <a:rPr b="0" lang="en-US" sz="1600" spc="-1" strike="noStrike">
                          <a:solidFill>
                            <a:srgbClr val="000000"/>
                          </a:solidFill>
                          <a:latin typeface="Calibri"/>
                        </a:rPr>
                        <a:t>Process Core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8051</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8051</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03480">
                <a:tc>
                  <a:txBody>
                    <a:bodyPr/>
                    <a:p>
                      <a:pPr>
                        <a:lnSpc>
                          <a:spcPct val="100000"/>
                        </a:lnSpc>
                      </a:pPr>
                      <a:r>
                        <a:rPr b="0" lang="en-US" sz="1600" spc="-1" strike="noStrike">
                          <a:solidFill>
                            <a:srgbClr val="000000"/>
                          </a:solidFill>
                          <a:latin typeface="Calibri"/>
                        </a:rPr>
                        <a:t>Package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100-TQFP</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42-QFN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294480">
                <a:tc>
                  <a:txBody>
                    <a:bodyPr/>
                    <a:p>
                      <a:pPr>
                        <a:lnSpc>
                          <a:spcPct val="100000"/>
                        </a:lnSpc>
                      </a:pPr>
                      <a:r>
                        <a:rPr b="0" lang="en-US" sz="1600" spc="-1" strike="noStrike">
                          <a:solidFill>
                            <a:srgbClr val="000000"/>
                          </a:solidFill>
                          <a:latin typeface="Calibri"/>
                        </a:rPr>
                        <a:t>ADC</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12-Bit/8-Bit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10-Bit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18600">
                <a:tc>
                  <a:txBody>
                    <a:bodyPr/>
                    <a:p>
                      <a:pPr>
                        <a:lnSpc>
                          <a:spcPct val="100000"/>
                        </a:lnSpc>
                      </a:pPr>
                      <a:r>
                        <a:rPr b="0" lang="en-US" sz="1600" spc="-1" strike="noStrike">
                          <a:solidFill>
                            <a:srgbClr val="000000"/>
                          </a:solidFill>
                          <a:latin typeface="Calibri"/>
                        </a:rPr>
                        <a:t>PWM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16-bit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16-Bit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294480">
                <a:tc>
                  <a:txBody>
                    <a:bodyPr/>
                    <a:p>
                      <a:pPr>
                        <a:lnSpc>
                          <a:spcPct val="100000"/>
                        </a:lnSpc>
                      </a:pPr>
                      <a:r>
                        <a:rPr b="0" lang="en-US" sz="1600" spc="-1" strike="noStrike">
                          <a:solidFill>
                            <a:srgbClr val="000000"/>
                          </a:solidFill>
                          <a:latin typeface="Calibri"/>
                        </a:rPr>
                        <a:t>DAC</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(2) 12-Bit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N/A</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409680">
                <a:tc>
                  <a:txBody>
                    <a:bodyPr/>
                    <a:p>
                      <a:pPr>
                        <a:lnSpc>
                          <a:spcPct val="100000"/>
                        </a:lnSpc>
                      </a:pPr>
                      <a:r>
                        <a:rPr b="0" lang="en-US" sz="1600" spc="-1" strike="noStrike">
                          <a:solidFill>
                            <a:srgbClr val="000000"/>
                          </a:solidFill>
                          <a:latin typeface="Calibri"/>
                        </a:rPr>
                        <a:t>Timers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(4) 16 bit timers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(2) 16 bit timers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79440">
                <a:tc>
                  <a:txBody>
                    <a:bodyPr/>
                    <a:p>
                      <a:pPr>
                        <a:lnSpc>
                          <a:spcPct val="100000"/>
                        </a:lnSpc>
                      </a:pPr>
                      <a:r>
                        <a:rPr b="0" lang="en-US" sz="1600" spc="-1" strike="noStrike">
                          <a:solidFill>
                            <a:srgbClr val="000000"/>
                          </a:solidFill>
                          <a:latin typeface="Calibri"/>
                        </a:rPr>
                        <a:t>Memory</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8448 bytes RAM, 128 kB flash</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4352 bytes RAM, 64 kB flash</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531000">
                <a:tc>
                  <a:txBody>
                    <a:bodyPr/>
                    <a:p>
                      <a:pPr>
                        <a:lnSpc>
                          <a:spcPct val="100000"/>
                        </a:lnSpc>
                      </a:pPr>
                      <a:r>
                        <a:rPr b="0" lang="en-US" sz="1600" spc="-1" strike="noStrike">
                          <a:solidFill>
                            <a:srgbClr val="000000"/>
                          </a:solidFill>
                          <a:latin typeface="Calibri"/>
                        </a:rPr>
                        <a:t>Digital Peripherals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SPI, I2C, UART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SPI, I2C, UART</a:t>
                      </a:r>
                      <a:endParaRPr b="0" lang="en-US" sz="1600" spc="-1" strike="noStrike">
                        <a:latin typeface="Arial"/>
                      </a:endParaRPr>
                    </a:p>
                    <a:p>
                      <a:pPr>
                        <a:lnSpc>
                          <a:spcPct val="100000"/>
                        </a:lnSpc>
                      </a:pP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33720">
                <a:tc>
                  <a:txBody>
                    <a:bodyPr/>
                    <a:p>
                      <a:pPr>
                        <a:lnSpc>
                          <a:spcPct val="100000"/>
                        </a:lnSpc>
                      </a:pPr>
                      <a:r>
                        <a:rPr b="0" lang="en-US" sz="1600" spc="-1" strike="noStrike">
                          <a:solidFill>
                            <a:srgbClr val="000000"/>
                          </a:solidFill>
                          <a:latin typeface="Calibri"/>
                        </a:rPr>
                        <a:t>Clock</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100 MHz</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25 MHz</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303480">
                <a:tc>
                  <a:txBody>
                    <a:bodyPr/>
                    <a:p>
                      <a:pPr>
                        <a:lnSpc>
                          <a:spcPct val="100000"/>
                        </a:lnSpc>
                      </a:pPr>
                      <a:r>
                        <a:rPr b="0" lang="en-US" sz="1600" spc="-1" strike="noStrike">
                          <a:solidFill>
                            <a:srgbClr val="000000"/>
                          </a:solidFill>
                          <a:latin typeface="Calibri"/>
                        </a:rPr>
                        <a:t>I/O Ports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64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22</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573480">
                <a:tc>
                  <a:txBody>
                    <a:bodyPr/>
                    <a:p>
                      <a:pPr>
                        <a:lnSpc>
                          <a:spcPct val="100000"/>
                        </a:lnSpc>
                      </a:pPr>
                      <a:r>
                        <a:rPr b="0" lang="en-US" sz="1600" spc="-1" strike="noStrike">
                          <a:solidFill>
                            <a:srgbClr val="000000"/>
                          </a:solidFill>
                          <a:latin typeface="Calibri"/>
                        </a:rPr>
                        <a:t>Unique Features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FAT-FS already implemented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Includes UHF transceiver for remote sensor integration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r h="570600">
                <a:tc>
                  <a:txBody>
                    <a:bodyPr/>
                    <a:p>
                      <a:pPr>
                        <a:lnSpc>
                          <a:spcPct val="100000"/>
                        </a:lnSpc>
                      </a:pPr>
                      <a:r>
                        <a:rPr b="0" lang="en-US" sz="1600" spc="-1" strike="noStrike">
                          <a:solidFill>
                            <a:srgbClr val="000000"/>
                          </a:solidFill>
                          <a:latin typeface="Calibri"/>
                        </a:rPr>
                        <a:t>Cost (USD)</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$0 dollars (available as sample)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$0 dollars (available as sample)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r>
            </a:tbl>
          </a:graphicData>
        </a:graphic>
      </p:graphicFrame>
      <p:sp>
        <p:nvSpPr>
          <p:cNvPr id="232"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33" name="TextShape 4"/>
          <p:cNvSpPr txBox="1"/>
          <p:nvPr/>
        </p:nvSpPr>
        <p:spPr>
          <a:xfrm>
            <a:off x="6553080" y="6356520"/>
            <a:ext cx="2133360" cy="364680"/>
          </a:xfrm>
          <a:prstGeom prst="rect">
            <a:avLst/>
          </a:prstGeom>
          <a:noFill/>
          <a:ln>
            <a:noFill/>
          </a:ln>
        </p:spPr>
        <p:txBody>
          <a:bodyPr anchor="ctr"/>
          <a:p>
            <a:pPr algn="r">
              <a:lnSpc>
                <a:spcPct val="100000"/>
              </a:lnSpc>
            </a:pPr>
            <a:fld id="{EFE9A8E2-BEFC-4912-B5DB-59AFE4CF2090}" type="slidenum">
              <a:rPr b="0" lang="en-US" sz="1200" spc="-1" strike="noStrike">
                <a:solidFill>
                  <a:srgbClr val="8b8b8b"/>
                </a:solidFill>
                <a:latin typeface="Calibri"/>
              </a:rPr>
              <a:t>&lt;number&gt;</a:t>
            </a:fld>
            <a:endParaRPr b="0" lang="en-US" sz="1200" spc="-1" strike="noStrike">
              <a:latin typeface="Times New Roman"/>
            </a:endParaRPr>
          </a:p>
        </p:txBody>
      </p:sp>
      <p:sp>
        <p:nvSpPr>
          <p:cNvPr id="234"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457200" y="274680"/>
            <a:ext cx="8229240" cy="1142640"/>
          </a:xfrm>
          <a:prstGeom prst="rect">
            <a:avLst/>
          </a:prstGeom>
          <a:noFill/>
          <a:ln>
            <a:noFill/>
          </a:ln>
        </p:spPr>
        <p:txBody>
          <a:bodyPr anchor="ctr">
            <a:normAutofit fontScale="90000"/>
          </a:bodyPr>
          <a:p>
            <a:pPr algn="ctr">
              <a:lnSpc>
                <a:spcPct val="100000"/>
              </a:lnSpc>
            </a:pPr>
            <a:r>
              <a:rPr b="0" lang="en-US" sz="4400" spc="-1" strike="noStrike">
                <a:solidFill>
                  <a:srgbClr val="000000"/>
                </a:solidFill>
                <a:latin typeface="Calibri"/>
              </a:rPr>
              <a:t>GPS Modules for Ballooning</a:t>
            </a:r>
            <a:br/>
            <a:endParaRPr b="0" lang="en-US" sz="4400" spc="-1" strike="noStrike">
              <a:solidFill>
                <a:srgbClr val="000000"/>
              </a:solidFill>
              <a:latin typeface="Calibri"/>
            </a:endParaRPr>
          </a:p>
        </p:txBody>
      </p:sp>
      <p:sp>
        <p:nvSpPr>
          <p:cNvPr id="236" name="TextShape 2"/>
          <p:cNvSpPr txBox="1"/>
          <p:nvPr/>
        </p:nvSpPr>
        <p:spPr>
          <a:xfrm>
            <a:off x="457200" y="1752480"/>
            <a:ext cx="8381520" cy="4038120"/>
          </a:xfrm>
          <a:prstGeom prst="rect">
            <a:avLst/>
          </a:prstGeom>
          <a:noFill/>
          <a:ln>
            <a:noFill/>
          </a:ln>
        </p:spPr>
        <p:txBody>
          <a:bodyPr anchor="b">
            <a:normAutofit fontScale="88000"/>
          </a:bodyPr>
          <a:p>
            <a:pPr>
              <a:lnSpc>
                <a:spcPct val="100000"/>
              </a:lnSpc>
              <a:spcBef>
                <a:spcPts val="479"/>
              </a:spcBef>
              <a:buClr>
                <a:srgbClr val="000000"/>
              </a:buClr>
              <a:buFont typeface="Arial"/>
              <a:buChar char="•"/>
            </a:pPr>
            <a:r>
              <a:rPr b="1" lang="en-US" sz="2400" spc="-1" strike="noStrike">
                <a:solidFill>
                  <a:srgbClr val="000000"/>
                </a:solidFill>
                <a:latin typeface="Calibri"/>
              </a:rPr>
              <a:t>Research indicates that the SiRF Star III GPS chipset by CSR Inc. is compatible with ballooning requirements (operation altitude &gt;60,000 feet)</a:t>
            </a:r>
            <a:endParaRPr b="0" lang="en-US" sz="2400" spc="-1" strike="noStrike">
              <a:solidFill>
                <a:srgbClr val="000000"/>
              </a:solidFill>
              <a:latin typeface="Calibri"/>
            </a:endParaRPr>
          </a:p>
          <a:p>
            <a:pPr>
              <a:lnSpc>
                <a:spcPct val="100000"/>
              </a:lnSpc>
              <a:spcBef>
                <a:spcPts val="479"/>
              </a:spcBef>
              <a:buClr>
                <a:srgbClr val="000000"/>
              </a:buClr>
              <a:buFont typeface="Arial"/>
              <a:buChar char="•"/>
            </a:pPr>
            <a:r>
              <a:rPr b="1" lang="en-US" sz="2400" spc="-1" strike="noStrike">
                <a:solidFill>
                  <a:srgbClr val="000000"/>
                </a:solidFill>
                <a:latin typeface="Calibri"/>
              </a:rPr>
              <a:t>This chipset is utilized in the Trimble Copernicus, Garmin, other GPS modules.</a:t>
            </a:r>
            <a:endParaRPr b="0" lang="en-US" sz="2400" spc="-1" strike="noStrike">
              <a:solidFill>
                <a:srgbClr val="000000"/>
              </a:solidFill>
              <a:latin typeface="Calibri"/>
            </a:endParaRPr>
          </a:p>
          <a:p>
            <a:pPr>
              <a:lnSpc>
                <a:spcPct val="100000"/>
              </a:lnSpc>
              <a:spcBef>
                <a:spcPts val="479"/>
              </a:spcBef>
              <a:buClr>
                <a:srgbClr val="000000"/>
              </a:buClr>
              <a:buFont typeface="Arial"/>
              <a:buChar char="•"/>
            </a:pPr>
            <a:r>
              <a:rPr b="1" lang="en-US" sz="2400" spc="-1" strike="noStrike">
                <a:solidFill>
                  <a:srgbClr val="000000"/>
                </a:solidFill>
                <a:latin typeface="Calibri"/>
              </a:rPr>
              <a:t>The firmware must be specially configured to allow Air Mode, if not preconfigured. </a:t>
            </a:r>
            <a:endParaRPr b="0" lang="en-US" sz="2400" spc="-1" strike="noStrike">
              <a:solidFill>
                <a:srgbClr val="000000"/>
              </a:solidFill>
              <a:latin typeface="Calibri"/>
            </a:endParaRPr>
          </a:p>
          <a:p>
            <a:pPr>
              <a:lnSpc>
                <a:spcPct val="100000"/>
              </a:lnSpc>
              <a:spcBef>
                <a:spcPts val="479"/>
              </a:spcBef>
              <a:buClr>
                <a:srgbClr val="000000"/>
              </a:buClr>
              <a:buFont typeface="Arial"/>
              <a:buChar char="•"/>
            </a:pPr>
            <a:r>
              <a:rPr b="1" lang="en-US" sz="2400" spc="-1" strike="noStrike">
                <a:solidFill>
                  <a:srgbClr val="000000"/>
                </a:solidFill>
                <a:latin typeface="Calibri"/>
              </a:rPr>
              <a:t>Not all GPS units come with the configuration software.</a:t>
            </a:r>
            <a:endParaRPr b="0" lang="en-US" sz="2400" spc="-1" strike="noStrike">
              <a:solidFill>
                <a:srgbClr val="000000"/>
              </a:solidFill>
              <a:latin typeface="Calibri"/>
            </a:endParaRPr>
          </a:p>
          <a:p>
            <a:pPr>
              <a:lnSpc>
                <a:spcPct val="100000"/>
              </a:lnSpc>
              <a:spcBef>
                <a:spcPts val="479"/>
              </a:spcBef>
              <a:buClr>
                <a:srgbClr val="000000"/>
              </a:buClr>
              <a:buFont typeface="Arial"/>
              <a:buChar char="•"/>
            </a:pPr>
            <a:r>
              <a:rPr b="1" lang="en-US" sz="2400" spc="-1" strike="noStrike">
                <a:solidFill>
                  <a:srgbClr val="000000"/>
                </a:solidFill>
                <a:latin typeface="Calibri"/>
              </a:rPr>
              <a:t>Software is available through chip manufacturer, but we must apply for access through the manufacturer.</a:t>
            </a:r>
            <a:endParaRPr b="0" lang="en-US" sz="2400" spc="-1" strike="noStrike">
              <a:solidFill>
                <a:srgbClr val="000000"/>
              </a:solidFill>
              <a:latin typeface="Calibri"/>
            </a:endParaRPr>
          </a:p>
          <a:p>
            <a:pPr>
              <a:lnSpc>
                <a:spcPct val="100000"/>
              </a:lnSpc>
              <a:spcBef>
                <a:spcPts val="479"/>
              </a:spcBef>
              <a:buClr>
                <a:srgbClr val="000000"/>
              </a:buClr>
              <a:buFont typeface="Arial"/>
              <a:buChar char="•"/>
            </a:pPr>
            <a:r>
              <a:rPr b="1" lang="en-US" sz="2400" spc="-1" strike="noStrike">
                <a:solidFill>
                  <a:srgbClr val="000000"/>
                </a:solidFill>
                <a:latin typeface="Calibri"/>
              </a:rPr>
              <a:t>Trimble does provide this software for their Sirf Star III based Copernicus GPS modules. It’s available free of charge on their website, and called Trimble Studio.</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sp>
        <p:nvSpPr>
          <p:cNvPr id="237"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38" name="TextShape 4"/>
          <p:cNvSpPr txBox="1"/>
          <p:nvPr/>
        </p:nvSpPr>
        <p:spPr>
          <a:xfrm>
            <a:off x="6553080" y="6356520"/>
            <a:ext cx="2133360" cy="364680"/>
          </a:xfrm>
          <a:prstGeom prst="rect">
            <a:avLst/>
          </a:prstGeom>
          <a:noFill/>
          <a:ln>
            <a:noFill/>
          </a:ln>
        </p:spPr>
        <p:txBody>
          <a:bodyPr anchor="ctr"/>
          <a:p>
            <a:pPr algn="r">
              <a:lnSpc>
                <a:spcPct val="100000"/>
              </a:lnSpc>
            </a:pPr>
            <a:fld id="{E7AC9D0A-0515-45DF-AE0C-4FD2D774DC0D}" type="slidenum">
              <a:rPr b="0" lang="en-US" sz="1200" spc="-1" strike="noStrike">
                <a:solidFill>
                  <a:srgbClr val="8b8b8b"/>
                </a:solidFill>
                <a:latin typeface="Calibri"/>
              </a:rPr>
              <a:t>&lt;number&gt;</a:t>
            </a:fld>
            <a:endParaRPr b="0" lang="en-US" sz="1200" spc="-1" strike="noStrike">
              <a:latin typeface="Times New Roman"/>
            </a:endParaRPr>
          </a:p>
        </p:txBody>
      </p:sp>
      <p:sp>
        <p:nvSpPr>
          <p:cNvPr id="239"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GPS Modules for balloons</a:t>
            </a:r>
            <a:endParaRPr b="0" lang="en-US" sz="4400" spc="-1" strike="noStrike">
              <a:solidFill>
                <a:srgbClr val="000000"/>
              </a:solidFill>
              <a:latin typeface="Calibri"/>
            </a:endParaRPr>
          </a:p>
        </p:txBody>
      </p:sp>
      <p:sp>
        <p:nvSpPr>
          <p:cNvPr id="241" name="TextShape 2"/>
          <p:cNvSpPr txBox="1"/>
          <p:nvPr/>
        </p:nvSpPr>
        <p:spPr>
          <a:xfrm>
            <a:off x="457200" y="1535040"/>
            <a:ext cx="4039920" cy="639360"/>
          </a:xfrm>
          <a:prstGeom prst="rect">
            <a:avLst/>
          </a:prstGeom>
          <a:noFill/>
          <a:ln>
            <a:noFill/>
          </a:ln>
        </p:spPr>
        <p:txBody>
          <a:bodyPr anchor="b"/>
          <a:p>
            <a:pPr>
              <a:lnSpc>
                <a:spcPct val="100000"/>
              </a:lnSpc>
              <a:spcBef>
                <a:spcPts val="479"/>
              </a:spcBef>
            </a:pPr>
            <a:r>
              <a:rPr b="1" lang="en-US" sz="2400" spc="-1" strike="noStrike">
                <a:solidFill>
                  <a:srgbClr val="000000"/>
                </a:solidFill>
                <a:latin typeface="Calibri"/>
              </a:rPr>
              <a:t>Trimble Copernicus II</a:t>
            </a:r>
            <a:endParaRPr b="0" lang="en-US" sz="2400" spc="-1" strike="noStrike">
              <a:solidFill>
                <a:srgbClr val="000000"/>
              </a:solidFill>
              <a:latin typeface="Calibri"/>
            </a:endParaRPr>
          </a:p>
        </p:txBody>
      </p:sp>
      <p:sp>
        <p:nvSpPr>
          <p:cNvPr id="242" name="TextShape 3"/>
          <p:cNvSpPr txBox="1"/>
          <p:nvPr/>
        </p:nvSpPr>
        <p:spPr>
          <a:xfrm>
            <a:off x="457200" y="2174760"/>
            <a:ext cx="4039920" cy="395100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Configurable to balloon mode using provided software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1.8cm x 1.8cm x 0.3cm</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2.7-3.3V, 40mA.</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NMEA format TTL output.</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Other Trimble Copernicus modules have flown previously.</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$20</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sp>
        <p:nvSpPr>
          <p:cNvPr id="243" name="TextShape 4"/>
          <p:cNvSpPr txBox="1"/>
          <p:nvPr/>
        </p:nvSpPr>
        <p:spPr>
          <a:xfrm>
            <a:off x="4645080" y="1535040"/>
            <a:ext cx="4041360" cy="639360"/>
          </a:xfrm>
          <a:prstGeom prst="rect">
            <a:avLst/>
          </a:prstGeom>
          <a:noFill/>
          <a:ln>
            <a:noFill/>
          </a:ln>
        </p:spPr>
        <p:txBody>
          <a:bodyPr anchor="b">
            <a:normAutofit fontScale="84000"/>
          </a:bodyPr>
          <a:p>
            <a:pPr>
              <a:lnSpc>
                <a:spcPct val="100000"/>
              </a:lnSpc>
              <a:spcBef>
                <a:spcPts val="479"/>
              </a:spcBef>
            </a:pPr>
            <a:r>
              <a:rPr b="1" lang="en-US" sz="2400" spc="-1" strike="noStrike">
                <a:solidFill>
                  <a:srgbClr val="000000"/>
                </a:solidFill>
                <a:latin typeface="Calibri"/>
              </a:rPr>
              <a:t>Argent Data Systems GT-320FW</a:t>
            </a:r>
            <a:endParaRPr b="0" lang="en-US" sz="2400" spc="-1" strike="noStrike">
              <a:solidFill>
                <a:srgbClr val="000000"/>
              </a:solidFill>
              <a:latin typeface="Calibri"/>
            </a:endParaRPr>
          </a:p>
        </p:txBody>
      </p:sp>
      <p:sp>
        <p:nvSpPr>
          <p:cNvPr id="244" name="TextShape 5"/>
          <p:cNvSpPr txBox="1"/>
          <p:nvPr/>
        </p:nvSpPr>
        <p:spPr>
          <a:xfrm>
            <a:off x="4645080" y="2174760"/>
            <a:ext cx="4041360" cy="3951000"/>
          </a:xfrm>
          <a:prstGeom prst="rect">
            <a:avLst/>
          </a:prstGeom>
          <a:noFill/>
          <a:ln>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Preconfigured to balloon mode.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3.4cm x 3.4cm x 1.0cm</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3.7V-6V, 45mA.</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NMEA format TTL or RS232 output </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Based on Prolific GPS chipset</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$38</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sp>
        <p:nvSpPr>
          <p:cNvPr id="245" name="TextShape 6"/>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46" name="TextShape 7"/>
          <p:cNvSpPr txBox="1"/>
          <p:nvPr/>
        </p:nvSpPr>
        <p:spPr>
          <a:xfrm>
            <a:off x="6553080" y="6356520"/>
            <a:ext cx="2133360" cy="364680"/>
          </a:xfrm>
          <a:prstGeom prst="rect">
            <a:avLst/>
          </a:prstGeom>
          <a:noFill/>
          <a:ln>
            <a:noFill/>
          </a:ln>
        </p:spPr>
        <p:txBody>
          <a:bodyPr anchor="ctr"/>
          <a:p>
            <a:pPr algn="r">
              <a:lnSpc>
                <a:spcPct val="100000"/>
              </a:lnSpc>
            </a:pPr>
            <a:fld id="{817B20D6-B6E7-46FE-A5E7-72DCCD5B2471}" type="slidenum">
              <a:rPr b="0" lang="en-US" sz="1200" spc="-1" strike="noStrike">
                <a:solidFill>
                  <a:srgbClr val="8b8b8b"/>
                </a:solidFill>
                <a:latin typeface="Calibri"/>
              </a:rPr>
              <a:t>&lt;number&gt;</a:t>
            </a:fld>
            <a:endParaRPr b="0" lang="en-US" sz="1200" spc="-1" strike="noStrike">
              <a:latin typeface="Times New Roman"/>
            </a:endParaRPr>
          </a:p>
        </p:txBody>
      </p:sp>
      <p:sp>
        <p:nvSpPr>
          <p:cNvPr id="247" name="TextShape 8"/>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GPS Pics</a:t>
            </a:r>
            <a:endParaRPr b="0" lang="en-US" sz="4400" spc="-1" strike="noStrike">
              <a:solidFill>
                <a:srgbClr val="000000"/>
              </a:solidFill>
              <a:latin typeface="Calibri"/>
            </a:endParaRPr>
          </a:p>
        </p:txBody>
      </p:sp>
      <p:pic>
        <p:nvPicPr>
          <p:cNvPr id="249" name="Picture 2" descr=""/>
          <p:cNvPicPr/>
          <p:nvPr/>
        </p:nvPicPr>
        <p:blipFill>
          <a:blip r:embed="rId1"/>
          <a:srcRect l="13205" t="33050" r="39652" b="30269"/>
          <a:stretch/>
        </p:blipFill>
        <p:spPr>
          <a:xfrm>
            <a:off x="228600" y="2133720"/>
            <a:ext cx="4081680" cy="2285640"/>
          </a:xfrm>
          <a:prstGeom prst="rect">
            <a:avLst/>
          </a:prstGeom>
          <a:ln w="9360">
            <a:noFill/>
          </a:ln>
        </p:spPr>
      </p:pic>
      <p:pic>
        <p:nvPicPr>
          <p:cNvPr id="250" name="Picture 3" descr=""/>
          <p:cNvPicPr/>
          <p:nvPr/>
        </p:nvPicPr>
        <p:blipFill>
          <a:blip r:embed="rId2"/>
          <a:srcRect l="10001" t="12631" r="8856" b="9863"/>
          <a:stretch/>
        </p:blipFill>
        <p:spPr>
          <a:xfrm>
            <a:off x="4952880" y="2209680"/>
            <a:ext cx="3091320" cy="2437920"/>
          </a:xfrm>
          <a:prstGeom prst="rect">
            <a:avLst/>
          </a:prstGeom>
          <a:ln w="9360">
            <a:noFill/>
          </a:ln>
        </p:spPr>
      </p:pic>
      <p:sp>
        <p:nvSpPr>
          <p:cNvPr id="251" name="TextShape 2"/>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52" name="TextShape 3"/>
          <p:cNvSpPr txBox="1"/>
          <p:nvPr/>
        </p:nvSpPr>
        <p:spPr>
          <a:xfrm>
            <a:off x="6553080" y="6356520"/>
            <a:ext cx="2133360" cy="364680"/>
          </a:xfrm>
          <a:prstGeom prst="rect">
            <a:avLst/>
          </a:prstGeom>
          <a:noFill/>
          <a:ln>
            <a:noFill/>
          </a:ln>
        </p:spPr>
        <p:txBody>
          <a:bodyPr anchor="ctr"/>
          <a:p>
            <a:pPr algn="r">
              <a:lnSpc>
                <a:spcPct val="100000"/>
              </a:lnSpc>
            </a:pPr>
            <a:fld id="{04FA6C23-CFB6-4960-9BD4-FE00CEB507A4}" type="slidenum">
              <a:rPr b="0" lang="en-US" sz="1200" spc="-1" strike="noStrike">
                <a:solidFill>
                  <a:srgbClr val="8b8b8b"/>
                </a:solidFill>
                <a:latin typeface="Calibri"/>
              </a:rPr>
              <a:t>&lt;number&gt;</a:t>
            </a:fld>
            <a:endParaRPr b="0" lang="en-US" sz="1200" spc="-1" strike="noStrike">
              <a:latin typeface="Times New Roman"/>
            </a:endParaRPr>
          </a:p>
        </p:txBody>
      </p:sp>
      <p:sp>
        <p:nvSpPr>
          <p:cNvPr id="253" name="TextShape 4"/>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en-US" sz="3200" spc="-1" strike="noStrike">
                <a:solidFill>
                  <a:srgbClr val="000000"/>
                </a:solidFill>
                <a:latin typeface="Calibri"/>
              </a:rPr>
              <a:t>Robustness Requirement: the throw it down the stairs and survive requirement</a:t>
            </a:r>
            <a:endParaRPr b="0" lang="en-US" sz="3200" spc="-1" strike="noStrike">
              <a:solidFill>
                <a:srgbClr val="000000"/>
              </a:solidFill>
              <a:latin typeface="Calibri"/>
            </a:endParaRPr>
          </a:p>
        </p:txBody>
      </p:sp>
      <p:sp>
        <p:nvSpPr>
          <p:cNvPr id="255" name="TextShape 2"/>
          <p:cNvSpPr txBox="1"/>
          <p:nvPr/>
        </p:nvSpPr>
        <p:spPr>
          <a:xfrm>
            <a:off x="457200" y="1371600"/>
            <a:ext cx="4419360" cy="475416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Waterproof</a:t>
            </a:r>
            <a:r>
              <a:rPr b="0" lang="en-US" sz="2400" spc="-1" strike="noStrike">
                <a:solidFill>
                  <a:srgbClr val="000000"/>
                </a:solidFill>
                <a:latin typeface="Wingdings"/>
              </a:rPr>
              <a:t></a:t>
            </a:r>
            <a:r>
              <a:rPr b="0" lang="en-US" sz="2400" spc="-1" strike="noStrike">
                <a:solidFill>
                  <a:srgbClr val="000000"/>
                </a:solidFill>
                <a:latin typeface="Calibri"/>
              </a:rPr>
              <a:t>Hermetically sealed box, with O-ring seals around openings</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Shockproof</a:t>
            </a:r>
            <a:r>
              <a:rPr b="0" lang="en-US" sz="2400" spc="-1" strike="noStrike">
                <a:solidFill>
                  <a:srgbClr val="000000"/>
                </a:solidFill>
                <a:latin typeface="Wingdings"/>
              </a:rPr>
              <a:t></a:t>
            </a:r>
            <a:r>
              <a:rPr b="0" lang="en-US" sz="2400" spc="-1" strike="noStrike">
                <a:solidFill>
                  <a:srgbClr val="000000"/>
                </a:solidFill>
                <a:latin typeface="Calibri"/>
              </a:rPr>
              <a:t>Plastic construction, rubber standoffs for shock absorption between enclosure and PCB</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Pass through for GPS and radio coax (drill hole, insert coax extension, seal with silicone)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Final design determined by component selection</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pic>
        <p:nvPicPr>
          <p:cNvPr id="256" name="Picture 7" descr=""/>
          <p:cNvPicPr/>
          <p:nvPr/>
        </p:nvPicPr>
        <p:blipFill>
          <a:blip r:embed="rId1"/>
          <a:srcRect l="3142" t="31219" r="75500" b="50235"/>
          <a:stretch/>
        </p:blipFill>
        <p:spPr>
          <a:xfrm>
            <a:off x="4724280" y="1905120"/>
            <a:ext cx="3123720" cy="1952280"/>
          </a:xfrm>
          <a:prstGeom prst="rect">
            <a:avLst/>
          </a:prstGeom>
          <a:ln w="9360">
            <a:noFill/>
          </a:ln>
        </p:spPr>
      </p:pic>
      <p:pic>
        <p:nvPicPr>
          <p:cNvPr id="257" name="Picture 3" descr=""/>
          <p:cNvPicPr/>
          <p:nvPr/>
        </p:nvPicPr>
        <p:blipFill>
          <a:blip r:embed="rId2"/>
          <a:srcRect l="0" t="10351" r="60327" b="1452"/>
          <a:stretch/>
        </p:blipFill>
        <p:spPr>
          <a:xfrm>
            <a:off x="6019920" y="3733920"/>
            <a:ext cx="1666440" cy="2666520"/>
          </a:xfrm>
          <a:prstGeom prst="rect">
            <a:avLst/>
          </a:prstGeom>
          <a:ln w="9360">
            <a:noFill/>
          </a:ln>
        </p:spPr>
      </p:pic>
      <p:pic>
        <p:nvPicPr>
          <p:cNvPr id="258" name="Picture 2" descr=""/>
          <p:cNvPicPr/>
          <p:nvPr/>
        </p:nvPicPr>
        <p:blipFill>
          <a:blip r:embed="rId3"/>
          <a:srcRect l="0" t="10324" r="75928" b="1281"/>
          <a:stretch/>
        </p:blipFill>
        <p:spPr>
          <a:xfrm>
            <a:off x="7848720" y="2971800"/>
            <a:ext cx="1294920" cy="3421800"/>
          </a:xfrm>
          <a:prstGeom prst="rect">
            <a:avLst/>
          </a:prstGeom>
          <a:ln w="9360">
            <a:noFill/>
          </a:ln>
        </p:spPr>
      </p:pic>
      <p:sp>
        <p:nvSpPr>
          <p:cNvPr id="259"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60" name="TextShape 4"/>
          <p:cNvSpPr txBox="1"/>
          <p:nvPr/>
        </p:nvSpPr>
        <p:spPr>
          <a:xfrm>
            <a:off x="6553080" y="6356520"/>
            <a:ext cx="2133360" cy="364680"/>
          </a:xfrm>
          <a:prstGeom prst="rect">
            <a:avLst/>
          </a:prstGeom>
          <a:noFill/>
          <a:ln>
            <a:noFill/>
          </a:ln>
        </p:spPr>
        <p:txBody>
          <a:bodyPr anchor="ctr"/>
          <a:p>
            <a:pPr algn="r">
              <a:lnSpc>
                <a:spcPct val="100000"/>
              </a:lnSpc>
            </a:pPr>
            <a:fld id="{42AC168B-29DD-41E8-A4D1-4DE4E0D997BC}" type="slidenum">
              <a:rPr b="0" lang="en-US" sz="1200" spc="-1" strike="noStrike">
                <a:solidFill>
                  <a:srgbClr val="8b8b8b"/>
                </a:solidFill>
                <a:latin typeface="Calibri"/>
              </a:rPr>
              <a:t>&lt;number&gt;</a:t>
            </a:fld>
            <a:endParaRPr b="0" lang="en-US" sz="1200" spc="-1" strike="noStrike">
              <a:latin typeface="Times New Roman"/>
            </a:endParaRPr>
          </a:p>
        </p:txBody>
      </p:sp>
      <p:sp>
        <p:nvSpPr>
          <p:cNvPr id="261"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Dream Case</a:t>
            </a:r>
            <a:endParaRPr b="0" lang="en-US" sz="4400" spc="-1" strike="noStrike">
              <a:solidFill>
                <a:srgbClr val="000000"/>
              </a:solidFill>
              <a:latin typeface="Calibri"/>
            </a:endParaRPr>
          </a:p>
        </p:txBody>
      </p:sp>
      <p:sp>
        <p:nvSpPr>
          <p:cNvPr id="263" name="TextShape 2"/>
          <p:cNvSpPr txBox="1"/>
          <p:nvPr/>
        </p:nvSpPr>
        <p:spPr>
          <a:xfrm>
            <a:off x="533520" y="1905120"/>
            <a:ext cx="6705360" cy="2819160"/>
          </a:xfrm>
          <a:prstGeom prst="rect">
            <a:avLst/>
          </a:prstGeom>
          <a:noFill/>
          <a:ln>
            <a:noFill/>
          </a:ln>
        </p:spPr>
        <p:txBody>
          <a:bodyPr anchor="b">
            <a:normAutofit fontScale="81000"/>
          </a:bodyPr>
          <a:p>
            <a:pPr>
              <a:lnSpc>
                <a:spcPct val="100000"/>
              </a:lnSpc>
              <a:spcBef>
                <a:spcPts val="479"/>
              </a:spcBef>
            </a:pPr>
            <a:r>
              <a:rPr b="1" lang="en-US" sz="2400" spc="-1" strike="noStrike">
                <a:solidFill>
                  <a:srgbClr val="000000"/>
                </a:solidFill>
                <a:latin typeface="Calibri"/>
              </a:rPr>
              <a:t>-Latching o-ring sealed enclosure</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-Clear lid to view LED indicators.</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-Drilled holes with pass through for coax connectors sealed with silicone, </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-PCB mounted to enclosure via really squishy rubber standoffs for shock absorption</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Pelican 1030?</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Big Enough?</a:t>
            </a:r>
            <a:endParaRPr b="0" lang="en-US" sz="2400" spc="-1" strike="noStrike">
              <a:solidFill>
                <a:srgbClr val="000000"/>
              </a:solidFill>
              <a:latin typeface="Calibri"/>
            </a:endParaRPr>
          </a:p>
          <a:p>
            <a:pPr>
              <a:lnSpc>
                <a:spcPct val="100000"/>
              </a:lnSpc>
              <a:spcBef>
                <a:spcPts val="479"/>
              </a:spcBef>
            </a:pPr>
            <a:r>
              <a:rPr b="1" lang="en-US" sz="2400" spc="-1" strike="noStrike">
                <a:solidFill>
                  <a:srgbClr val="000000"/>
                </a:solidFill>
                <a:latin typeface="Calibri"/>
              </a:rPr>
              <a:t>3D print something?</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pic>
        <p:nvPicPr>
          <p:cNvPr id="264" name="Picture 4" descr=""/>
          <p:cNvPicPr/>
          <p:nvPr/>
        </p:nvPicPr>
        <p:blipFill>
          <a:blip r:embed="rId1"/>
          <a:srcRect l="4846" t="10580" r="67484" b="54817"/>
          <a:stretch/>
        </p:blipFill>
        <p:spPr>
          <a:xfrm>
            <a:off x="6019920" y="3886200"/>
            <a:ext cx="2514240" cy="2262960"/>
          </a:xfrm>
          <a:prstGeom prst="rect">
            <a:avLst/>
          </a:prstGeom>
          <a:ln w="9360">
            <a:noFill/>
          </a:ln>
        </p:spPr>
      </p:pic>
      <p:sp>
        <p:nvSpPr>
          <p:cNvPr id="265"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66" name="TextShape 4"/>
          <p:cNvSpPr txBox="1"/>
          <p:nvPr/>
        </p:nvSpPr>
        <p:spPr>
          <a:xfrm>
            <a:off x="6553080" y="6356520"/>
            <a:ext cx="2133360" cy="364680"/>
          </a:xfrm>
          <a:prstGeom prst="rect">
            <a:avLst/>
          </a:prstGeom>
          <a:noFill/>
          <a:ln>
            <a:noFill/>
          </a:ln>
        </p:spPr>
        <p:txBody>
          <a:bodyPr anchor="ctr"/>
          <a:p>
            <a:pPr algn="r">
              <a:lnSpc>
                <a:spcPct val="100000"/>
              </a:lnSpc>
            </a:pPr>
            <a:fld id="{5376D813-2DF6-466B-805C-5CCF96349C58}" type="slidenum">
              <a:rPr b="0" lang="en-US" sz="1200" spc="-1" strike="noStrike">
                <a:solidFill>
                  <a:srgbClr val="8b8b8b"/>
                </a:solidFill>
                <a:latin typeface="Calibri"/>
              </a:rPr>
              <a:t>&lt;number&gt;</a:t>
            </a:fld>
            <a:endParaRPr b="0" lang="en-US" sz="1200" spc="-1" strike="noStrike">
              <a:latin typeface="Times New Roman"/>
            </a:endParaRPr>
          </a:p>
        </p:txBody>
      </p:sp>
      <p:sp>
        <p:nvSpPr>
          <p:cNvPr id="267"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Addendum</a:t>
            </a:r>
            <a:endParaRPr b="0" lang="en-US" sz="4400" spc="-1" strike="noStrike">
              <a:solidFill>
                <a:srgbClr val="000000"/>
              </a:solidFill>
              <a:latin typeface="Calibri"/>
            </a:endParaRPr>
          </a:p>
        </p:txBody>
      </p:sp>
      <p:sp>
        <p:nvSpPr>
          <p:cNvPr id="269" name="TextShape 2"/>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70" name="TextShape 3"/>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271" name="TextShape 4"/>
          <p:cNvSpPr txBox="1"/>
          <p:nvPr/>
        </p:nvSpPr>
        <p:spPr>
          <a:xfrm>
            <a:off x="6553080" y="6356520"/>
            <a:ext cx="2133360" cy="364680"/>
          </a:xfrm>
          <a:prstGeom prst="rect">
            <a:avLst/>
          </a:prstGeom>
          <a:noFill/>
          <a:ln>
            <a:noFill/>
          </a:ln>
        </p:spPr>
        <p:txBody>
          <a:bodyPr anchor="ctr"/>
          <a:p>
            <a:pPr algn="r">
              <a:lnSpc>
                <a:spcPct val="100000"/>
              </a:lnSpc>
            </a:pPr>
            <a:fld id="{3596BC57-C8A6-41C9-B2A5-D092D9454364}" type="slidenum">
              <a:rPr b="0" lang="en-US" sz="1200" spc="-1" strike="noStrike">
                <a:solidFill>
                  <a:srgbClr val="8b8b8b"/>
                </a:solidFill>
                <a:latin typeface="Calibri"/>
              </a:rPr>
              <a:t>&lt;number&gt;</a:t>
            </a:fld>
            <a:endParaRPr b="0" lang="en-US" sz="1200" spc="-1" strike="noStrike">
              <a:latin typeface="Times New Roman"/>
            </a:endParaRPr>
          </a:p>
        </p:txBody>
      </p:sp>
      <p:sp>
        <p:nvSpPr>
          <p:cNvPr id="272" name="CustomShape 5"/>
          <p:cNvSpPr/>
          <p:nvPr/>
        </p:nvSpPr>
        <p:spPr>
          <a:xfrm>
            <a:off x="838080" y="1676520"/>
            <a:ext cx="7238520" cy="39308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Outcome of PDR:</a:t>
            </a:r>
            <a:endParaRPr b="0" lang="en-US" sz="1800" spc="-1" strike="noStrike">
              <a:latin typeface="Arial"/>
            </a:endParaRPr>
          </a:p>
          <a:p>
            <a:pPr>
              <a:lnSpc>
                <a:spcPct val="100000"/>
              </a:lnSpc>
            </a:pPr>
            <a:r>
              <a:rPr b="0" lang="en-US" sz="1800" spc="-1" strike="noStrike">
                <a:solidFill>
                  <a:srgbClr val="000000"/>
                </a:solidFill>
                <a:latin typeface="Calibri"/>
              </a:rPr>
              <a:t>-Begin more detailed trade study between SRB and HX-1, either one looks acceptable. (Going to choose SRB due to the frequency agility)</a:t>
            </a:r>
            <a:endParaRPr b="0" lang="en-US" sz="1800" spc="-1" strike="noStrike">
              <a:latin typeface="Arial"/>
            </a:endParaRPr>
          </a:p>
          <a:p>
            <a:pPr>
              <a:lnSpc>
                <a:spcPct val="100000"/>
              </a:lnSpc>
            </a:pPr>
            <a:r>
              <a:rPr b="0" lang="en-US" sz="1800" spc="-1" strike="noStrike">
                <a:solidFill>
                  <a:srgbClr val="000000"/>
                </a:solidFill>
                <a:latin typeface="Calibri"/>
              </a:rPr>
              <a:t>-Transceiver ability not necessary at this time.</a:t>
            </a:r>
            <a:endParaRPr b="0" lang="en-US" sz="1800" spc="-1" strike="noStrike">
              <a:latin typeface="Arial"/>
            </a:endParaRPr>
          </a:p>
          <a:p>
            <a:pPr>
              <a:lnSpc>
                <a:spcPct val="100000"/>
              </a:lnSpc>
            </a:pPr>
            <a:r>
              <a:rPr b="0" lang="en-US" sz="1800" spc="-1" strike="noStrike">
                <a:solidFill>
                  <a:srgbClr val="000000"/>
                </a:solidFill>
                <a:latin typeface="Calibri"/>
              </a:rPr>
              <a:t>-For TNC, design the board with Argent TNC OpenTracker chip onboard, but add jumpers and traces so that we can eliminate the chip in the future if we get  the OpenTracker code to run on the 8051. (Add the appropriate passive components from the OpenTracker reference design to board to allow 8051 to be the TNC)</a:t>
            </a:r>
            <a:endParaRPr b="0" lang="en-US" sz="1800" spc="-1" strike="noStrike">
              <a:latin typeface="Arial"/>
            </a:endParaRPr>
          </a:p>
          <a:p>
            <a:pPr>
              <a:lnSpc>
                <a:spcPct val="100000"/>
              </a:lnSpc>
            </a:pPr>
            <a:r>
              <a:rPr b="0" lang="en-US" sz="1800" spc="-1" strike="noStrike">
                <a:solidFill>
                  <a:srgbClr val="000000"/>
                </a:solidFill>
                <a:latin typeface="Calibri"/>
              </a:rPr>
              <a:t>-Chose an 8051F120 as processor.</a:t>
            </a:r>
            <a:endParaRPr b="0" lang="en-US" sz="1800" spc="-1" strike="noStrike">
              <a:latin typeface="Arial"/>
            </a:endParaRPr>
          </a:p>
          <a:p>
            <a:pPr>
              <a:lnSpc>
                <a:spcPct val="100000"/>
              </a:lnSpc>
            </a:pPr>
            <a:r>
              <a:rPr b="0" lang="en-US" sz="1800" spc="-1" strike="noStrike">
                <a:solidFill>
                  <a:srgbClr val="000000"/>
                </a:solidFill>
                <a:latin typeface="Calibri"/>
              </a:rPr>
              <a:t>-Use Trimble Copernicus GPS.</a:t>
            </a:r>
            <a:endParaRPr b="0" lang="en-US" sz="1800" spc="-1" strike="noStrike">
              <a:latin typeface="Arial"/>
            </a:endParaRPr>
          </a:p>
          <a:p>
            <a:pPr>
              <a:lnSpc>
                <a:spcPct val="100000"/>
              </a:lnSpc>
            </a:pPr>
            <a:r>
              <a:rPr b="0" lang="en-US" sz="1800" spc="-1" strike="noStrike">
                <a:solidFill>
                  <a:srgbClr val="000000"/>
                </a:solidFill>
                <a:latin typeface="Calibri"/>
              </a:rPr>
              <a:t>-Use 1030 Pelican cases.</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Suppliers for Equipment</a:t>
            </a:r>
            <a:endParaRPr b="0" lang="en-US" sz="4400" spc="-1" strike="noStrike">
              <a:solidFill>
                <a:srgbClr val="000000"/>
              </a:solidFill>
              <a:latin typeface="Calibri"/>
            </a:endParaRPr>
          </a:p>
        </p:txBody>
      </p:sp>
      <p:sp>
        <p:nvSpPr>
          <p:cNvPr id="274" name="TextShape 2"/>
          <p:cNvSpPr txBox="1"/>
          <p:nvPr/>
        </p:nvSpPr>
        <p:spPr>
          <a:xfrm>
            <a:off x="457200" y="1447920"/>
            <a:ext cx="7695720" cy="467784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Microcontrollers: available through as SI Labs as samples, or through mouser for purchase.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Radios: Radiometrix HX-1 available through Lemos International, lemosint.com; Friendcomm and SRB through Argent Data systems, argentdata.com; Kenwoods are available here in the lab.</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TNC Chips: Byonics TinyTrak through Byonics, </a:t>
            </a:r>
            <a:r>
              <a:rPr b="0" lang="en-US" sz="2400" spc="-1" strike="noStrike" u="sng">
                <a:solidFill>
                  <a:srgbClr val="0000ff"/>
                </a:solidFill>
                <a:uFillTx/>
                <a:latin typeface="Calibri"/>
                <a:hlinkClick r:id="rId1"/>
              </a:rPr>
              <a:t>http://www.byonics.com</a:t>
            </a:r>
            <a:r>
              <a:rPr b="0" lang="en-US" sz="2400" spc="-1" strike="noStrike">
                <a:solidFill>
                  <a:srgbClr val="000000"/>
                </a:solidFill>
                <a:latin typeface="Calibri"/>
              </a:rPr>
              <a:t>, available as a replacement unit, a little harder to find to the website but it is there. OpenTracker TNC available through Argent Data Systems</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TNC source code: </a:t>
            </a:r>
            <a:r>
              <a:rPr b="0" lang="en-US" sz="2400" spc="-1" strike="noStrike" u="sng">
                <a:solidFill>
                  <a:srgbClr val="0000ff"/>
                </a:solidFill>
                <a:uFillTx/>
                <a:latin typeface="Calibri"/>
                <a:hlinkClick r:id="rId2"/>
              </a:rPr>
              <a:t>http://www.argentdata.com/support/source-code.html</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p:txBody>
      </p:sp>
      <p:sp>
        <p:nvSpPr>
          <p:cNvPr id="275"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76" name="TextShape 4"/>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277" name="TextShape 5"/>
          <p:cNvSpPr txBox="1"/>
          <p:nvPr/>
        </p:nvSpPr>
        <p:spPr>
          <a:xfrm>
            <a:off x="6553080" y="6356520"/>
            <a:ext cx="2133360" cy="364680"/>
          </a:xfrm>
          <a:prstGeom prst="rect">
            <a:avLst/>
          </a:prstGeom>
          <a:noFill/>
          <a:ln>
            <a:noFill/>
          </a:ln>
        </p:spPr>
        <p:txBody>
          <a:bodyPr anchor="ctr"/>
          <a:p>
            <a:pPr algn="r">
              <a:lnSpc>
                <a:spcPct val="100000"/>
              </a:lnSpc>
            </a:pPr>
            <a:fld id="{D1A69A74-9DE2-4730-B424-1E9FCAF7FBDF}" type="slidenum">
              <a:rPr b="0" lang="en-US" sz="1200" spc="-1" strike="noStrike">
                <a:solidFill>
                  <a:srgbClr val="8b8b8b"/>
                </a:solidFill>
                <a:latin typeface="Calibri"/>
              </a:rPr>
              <a:t>&lt;number&gt;</a:t>
            </a:fld>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Requirements</a:t>
            </a:r>
            <a:endParaRPr b="0" lang="en-US" sz="4400" spc="-1" strike="noStrike">
              <a:solidFill>
                <a:srgbClr val="000000"/>
              </a:solidFill>
              <a:latin typeface="Calibri"/>
            </a:endParaRPr>
          </a:p>
        </p:txBody>
      </p:sp>
      <p:sp>
        <p:nvSpPr>
          <p:cNvPr id="173" name="TextShape 2"/>
          <p:cNvSpPr txBox="1"/>
          <p:nvPr/>
        </p:nvSpPr>
        <p:spPr>
          <a:xfrm>
            <a:off x="457200" y="1600200"/>
            <a:ext cx="8229240" cy="4525560"/>
          </a:xfrm>
          <a:prstGeom prst="rect">
            <a:avLst/>
          </a:prstGeom>
          <a:noFill/>
          <a:ln>
            <a:noFill/>
          </a:ln>
        </p:spPr>
        <p:txBody>
          <a:bodyPr>
            <a:normAutofit fontScale="43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transmit accurate GPS coordinates for the duration of the balloon flight.</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log GPS coordinates.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be easily configurable on launch day.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be expandable to be used as a general purpose data logger.</a:t>
            </a:r>
            <a:endParaRPr b="0" lang="en-US" sz="3200" spc="-1" strike="noStrike">
              <a:solidFill>
                <a:srgbClr val="000000"/>
              </a:solidFill>
              <a:latin typeface="Calibri"/>
            </a:endParaRPr>
          </a:p>
          <a:p>
            <a:pPr marL="343080" indent="-342720">
              <a:lnSpc>
                <a:spcPct val="100000"/>
              </a:lnSpc>
              <a:spcBef>
                <a:spcPts val="641"/>
              </a:spcBef>
            </a:pPr>
            <a:r>
              <a:rPr b="0" lang="en-US" sz="3200" spc="-1" strike="noStrike">
                <a:solidFill>
                  <a:srgbClr val="000000"/>
                </a:solidFill>
                <a:latin typeface="Calibri"/>
              </a:rPr>
              <a:t>Derived Requirements: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GPS shall be operable above 60,000 ft.</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be robust to survive fall, water landing.</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Battery life shall be &gt;5hours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No more than 4 checklist steps required prior to launch.</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Module shall have SMA connectors for radio to allow interchangeable antennas. </a:t>
            </a:r>
            <a:endParaRPr b="0" lang="en-US" sz="3200" spc="-1" strike="noStrike">
              <a:solidFill>
                <a:srgbClr val="000000"/>
              </a:solidFill>
              <a:latin typeface="Calibri"/>
            </a:endParaRPr>
          </a:p>
          <a:p>
            <a:pPr marL="343080" indent="-342720">
              <a:lnSpc>
                <a:spcPct val="100000"/>
              </a:lnSpc>
              <a:spcBef>
                <a:spcPts val="641"/>
              </a:spcBef>
            </a:pPr>
            <a:endParaRPr b="0" lang="en-US" sz="3200" spc="-1" strike="noStrike">
              <a:solidFill>
                <a:srgbClr val="000000"/>
              </a:solidFill>
              <a:latin typeface="Calibri"/>
            </a:endParaRPr>
          </a:p>
        </p:txBody>
      </p:sp>
      <p:sp>
        <p:nvSpPr>
          <p:cNvPr id="174"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75" name="TextShape 4"/>
          <p:cNvSpPr txBox="1"/>
          <p:nvPr/>
        </p:nvSpPr>
        <p:spPr>
          <a:xfrm>
            <a:off x="6553080" y="6356520"/>
            <a:ext cx="2133360" cy="364680"/>
          </a:xfrm>
          <a:prstGeom prst="rect">
            <a:avLst/>
          </a:prstGeom>
          <a:noFill/>
          <a:ln>
            <a:noFill/>
          </a:ln>
        </p:spPr>
        <p:txBody>
          <a:bodyPr anchor="ctr"/>
          <a:p>
            <a:pPr algn="r">
              <a:lnSpc>
                <a:spcPct val="100000"/>
              </a:lnSpc>
            </a:pPr>
            <a:fld id="{F439FE00-C8D7-4279-902D-99DF13D70D15}" type="slidenum">
              <a:rPr b="0" lang="en-US" sz="1200" spc="-1" strike="noStrike">
                <a:solidFill>
                  <a:srgbClr val="8b8b8b"/>
                </a:solidFill>
                <a:latin typeface="Calibri"/>
              </a:rPr>
              <a:t>&lt;number&gt;</a:t>
            </a:fld>
            <a:endParaRPr b="0" lang="en-US" sz="1200" spc="-1" strike="noStrike">
              <a:latin typeface="Times New Roman"/>
            </a:endParaRPr>
          </a:p>
        </p:txBody>
      </p:sp>
      <p:sp>
        <p:nvSpPr>
          <p:cNvPr id="176"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noFill/>
          <a:ln>
            <a:noFill/>
          </a:ln>
        </p:spPr>
        <p:txBody>
          <a:bodyPr anchor="ctr">
            <a:normAutofit fontScale="90000"/>
          </a:bodyPr>
          <a:p>
            <a:pPr algn="ctr">
              <a:lnSpc>
                <a:spcPct val="100000"/>
              </a:lnSpc>
            </a:pPr>
            <a:r>
              <a:rPr b="0" lang="en-US" sz="4400" spc="-1" strike="noStrike">
                <a:solidFill>
                  <a:srgbClr val="000000"/>
                </a:solidFill>
                <a:latin typeface="Calibri"/>
              </a:rPr>
              <a:t>Eliminating launch preparation overhead</a:t>
            </a:r>
            <a:endParaRPr b="0" lang="en-US" sz="4400" spc="-1" strike="noStrike">
              <a:solidFill>
                <a:srgbClr val="000000"/>
              </a:solidFill>
              <a:latin typeface="Calibri"/>
            </a:endParaRPr>
          </a:p>
        </p:txBody>
      </p:sp>
      <p:sp>
        <p:nvSpPr>
          <p:cNvPr id="178"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Having reliable built hardware greatly reduces the overhead of balloon missions.</a:t>
            </a:r>
            <a:endParaRPr b="0" lang="en-US" sz="3200" spc="-1" strike="noStrike">
              <a:solidFill>
                <a:srgbClr val="000000"/>
              </a:solidFill>
              <a:latin typeface="Calibri"/>
            </a:endParaRPr>
          </a:p>
          <a:p>
            <a:pPr marL="343080" indent="-342720">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-Sitting on a shelf, fully configured, tested, and ready to fly.</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Providing header ports to microprocessor pins allows unit to be used as a multi-purpose data logger module/sensing platform.</a:t>
            </a:r>
            <a:endParaRPr b="0" lang="en-US" sz="3200" spc="-1" strike="noStrike">
              <a:solidFill>
                <a:srgbClr val="000000"/>
              </a:solidFill>
              <a:latin typeface="Calibri"/>
            </a:endParaRPr>
          </a:p>
          <a:p>
            <a:pPr marL="343080" indent="-342720">
              <a:lnSpc>
                <a:spcPct val="100000"/>
              </a:lnSpc>
              <a:spcBef>
                <a:spcPts val="641"/>
              </a:spcBef>
            </a:pPr>
            <a:r>
              <a:rPr b="0" lang="en-US" sz="3200" spc="-1" strike="noStrike">
                <a:solidFill>
                  <a:srgbClr val="000000"/>
                </a:solidFill>
                <a:latin typeface="Calibri"/>
              </a:rPr>
              <a:t>Note: one unit should always be configured strictly as a tracking module, without any additional code. </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
        <p:nvSpPr>
          <p:cNvPr id="179"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80" name="TextShape 4"/>
          <p:cNvSpPr txBox="1"/>
          <p:nvPr/>
        </p:nvSpPr>
        <p:spPr>
          <a:xfrm>
            <a:off x="6553080" y="6356520"/>
            <a:ext cx="2133360" cy="364680"/>
          </a:xfrm>
          <a:prstGeom prst="rect">
            <a:avLst/>
          </a:prstGeom>
          <a:noFill/>
          <a:ln>
            <a:noFill/>
          </a:ln>
        </p:spPr>
        <p:txBody>
          <a:bodyPr anchor="ctr"/>
          <a:p>
            <a:pPr algn="r">
              <a:lnSpc>
                <a:spcPct val="100000"/>
              </a:lnSpc>
            </a:pPr>
            <a:fld id="{C5A86F4C-8206-4929-ACA3-B262433F0E52}" type="slidenum">
              <a:rPr b="0" lang="en-US" sz="1200" spc="-1" strike="noStrike">
                <a:solidFill>
                  <a:srgbClr val="8b8b8b"/>
                </a:solidFill>
                <a:latin typeface="Calibri"/>
              </a:rPr>
              <a:t>&lt;number&gt;</a:t>
            </a:fld>
            <a:endParaRPr b="0" lang="en-US" sz="1200" spc="-1" strike="noStrike">
              <a:latin typeface="Times New Roman"/>
            </a:endParaRPr>
          </a:p>
        </p:txBody>
      </p:sp>
      <p:sp>
        <p:nvSpPr>
          <p:cNvPr id="181"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Basic Architecture</a:t>
            </a:r>
            <a:endParaRPr b="0" lang="en-US" sz="4400" spc="-1" strike="noStrike">
              <a:solidFill>
                <a:srgbClr val="000000"/>
              </a:solidFill>
              <a:latin typeface="Calibri"/>
            </a:endParaRPr>
          </a:p>
        </p:txBody>
      </p:sp>
      <p:sp>
        <p:nvSpPr>
          <p:cNvPr id="183" name="CustomShape 2"/>
          <p:cNvSpPr/>
          <p:nvPr/>
        </p:nvSpPr>
        <p:spPr>
          <a:xfrm>
            <a:off x="685800" y="3276720"/>
            <a:ext cx="7695720" cy="33822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Brief Explanation: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GPS serial data sent to microcontroller.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Microcontroller saves this data onto an SD card via FAT-FS, and passes it to the TNC.</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TNC creates a digital APRS packet with appropriate  call sign and fields, and then converts this to an AFSK AX.25 audio signal that it passes to the radio.</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The radio then transmits this on the standard APRS frequency   (144.39 MHz)</a:t>
            </a:r>
            <a:endParaRPr b="0" lang="en-US" sz="1800" spc="-1" strike="noStrike">
              <a:latin typeface="Arial"/>
            </a:endParaRPr>
          </a:p>
          <a:p>
            <a:pPr>
              <a:lnSpc>
                <a:spcPct val="100000"/>
              </a:lnSpc>
            </a:pPr>
            <a:endParaRPr b="0" lang="en-US" sz="1800" spc="-1" strike="noStrike">
              <a:latin typeface="Arial"/>
            </a:endParaRPr>
          </a:p>
        </p:txBody>
      </p:sp>
      <p:pic>
        <p:nvPicPr>
          <p:cNvPr id="184" name="Picture 3" descr=""/>
          <p:cNvPicPr/>
          <p:nvPr/>
        </p:nvPicPr>
        <p:blipFill>
          <a:blip r:embed="rId1"/>
          <a:stretch/>
        </p:blipFill>
        <p:spPr>
          <a:xfrm>
            <a:off x="1143000" y="1523880"/>
            <a:ext cx="6248160" cy="1561680"/>
          </a:xfrm>
          <a:prstGeom prst="rect">
            <a:avLst/>
          </a:prstGeom>
          <a:ln w="9360">
            <a:noFill/>
          </a:ln>
        </p:spPr>
      </p:pic>
      <p:sp>
        <p:nvSpPr>
          <p:cNvPr id="185"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86" name="TextShape 4"/>
          <p:cNvSpPr txBox="1"/>
          <p:nvPr/>
        </p:nvSpPr>
        <p:spPr>
          <a:xfrm>
            <a:off x="6553080" y="6356520"/>
            <a:ext cx="2133360" cy="364680"/>
          </a:xfrm>
          <a:prstGeom prst="rect">
            <a:avLst/>
          </a:prstGeom>
          <a:noFill/>
          <a:ln>
            <a:noFill/>
          </a:ln>
        </p:spPr>
        <p:txBody>
          <a:bodyPr anchor="ctr"/>
          <a:p>
            <a:pPr algn="r">
              <a:lnSpc>
                <a:spcPct val="100000"/>
              </a:lnSpc>
            </a:pPr>
            <a:fld id="{1E589329-E007-4EFB-B7F6-0F21EB218F88}" type="slidenum">
              <a:rPr b="0" lang="en-US" sz="1200" spc="-1" strike="noStrike">
                <a:solidFill>
                  <a:srgbClr val="8b8b8b"/>
                </a:solidFill>
                <a:latin typeface="Calibri"/>
              </a:rPr>
              <a:t>&lt;number&gt;</a:t>
            </a:fld>
            <a:endParaRPr b="0" lang="en-US" sz="1200" spc="-1" strike="noStrike">
              <a:latin typeface="Times New Roman"/>
            </a:endParaRPr>
          </a:p>
        </p:txBody>
      </p:sp>
      <p:sp>
        <p:nvSpPr>
          <p:cNvPr id="187"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457200" y="274680"/>
            <a:ext cx="8229240" cy="1142640"/>
          </a:xfrm>
          <a:prstGeom prst="rect">
            <a:avLst/>
          </a:prstGeom>
          <a:noFill/>
          <a:ln>
            <a:noFill/>
          </a:ln>
        </p:spPr>
        <p:txBody>
          <a:bodyPr anchor="ctr">
            <a:normAutofit fontScale="90000"/>
          </a:bodyPr>
          <a:p>
            <a:pPr algn="ctr">
              <a:lnSpc>
                <a:spcPct val="100000"/>
              </a:lnSpc>
            </a:pPr>
            <a:r>
              <a:rPr b="0" lang="en-US" sz="4400" spc="-1" strike="noStrike">
                <a:solidFill>
                  <a:srgbClr val="000000"/>
                </a:solidFill>
                <a:latin typeface="Calibri"/>
              </a:rPr>
              <a:t>A few points on high level architecture:</a:t>
            </a:r>
            <a:endParaRPr b="0" lang="en-US" sz="4400" spc="-1" strike="noStrike">
              <a:solidFill>
                <a:srgbClr val="000000"/>
              </a:solidFill>
              <a:latin typeface="Calibri"/>
            </a:endParaRPr>
          </a:p>
        </p:txBody>
      </p:sp>
      <p:sp>
        <p:nvSpPr>
          <p:cNvPr id="189" name="TextShape 2"/>
          <p:cNvSpPr txBox="1"/>
          <p:nvPr/>
        </p:nvSpPr>
        <p:spPr>
          <a:xfrm>
            <a:off x="457200" y="1600200"/>
            <a:ext cx="8229240" cy="4525560"/>
          </a:xfrm>
          <a:prstGeom prst="rect">
            <a:avLst/>
          </a:prstGeom>
          <a:noFill/>
          <a:ln>
            <a:noFill/>
          </a:ln>
        </p:spPr>
        <p:txBody>
          <a:bodyPr>
            <a:normAutofit/>
          </a:bodyPr>
          <a:p>
            <a:pPr>
              <a:lnSpc>
                <a:spcPct val="100000"/>
              </a:lnSpc>
              <a:spcBef>
                <a:spcPts val="499"/>
              </a:spcBef>
            </a:pPr>
            <a:endParaRPr b="0" lang="en-US" sz="3200" spc="-1" strike="noStrike">
              <a:solidFill>
                <a:srgbClr val="000000"/>
              </a:solidFill>
              <a:latin typeface="Calibri"/>
            </a:endParaRPr>
          </a:p>
          <a:p>
            <a:pPr marL="343080" indent="-342720">
              <a:lnSpc>
                <a:spcPct val="100000"/>
              </a:lnSpc>
              <a:spcBef>
                <a:spcPts val="499"/>
              </a:spcBef>
              <a:buClr>
                <a:srgbClr val="000000"/>
              </a:buClr>
              <a:buFont typeface="Arial"/>
              <a:buChar char="•"/>
            </a:pPr>
            <a:r>
              <a:rPr b="0" lang="en-US" sz="2500" spc="-1" strike="noStrike">
                <a:solidFill>
                  <a:srgbClr val="000000"/>
                </a:solidFill>
                <a:latin typeface="Calibri"/>
              </a:rPr>
              <a:t>Modification 1: If we use a handheld radio with a built in TNC, we don’t have to procure a separate TNC.</a:t>
            </a:r>
            <a:r>
              <a:rPr b="0" lang="en-US" sz="2500" spc="-1" strike="noStrike">
                <a:solidFill>
                  <a:srgbClr val="000000"/>
                </a:solidFill>
                <a:latin typeface="Calibri"/>
              </a:rPr>
              <a:t>	</a:t>
            </a:r>
            <a:r>
              <a:rPr b="0" lang="en-US" sz="2500" spc="-1" strike="noStrike">
                <a:solidFill>
                  <a:srgbClr val="000000"/>
                </a:solidFill>
                <a:latin typeface="Calibri"/>
              </a:rPr>
              <a:t>	</a:t>
            </a:r>
            <a:r>
              <a:rPr b="0" lang="en-US" sz="2500" spc="-1" strike="noStrike">
                <a:solidFill>
                  <a:srgbClr val="000000"/>
                </a:solidFill>
                <a:latin typeface="Calibri"/>
              </a:rPr>
              <a:t>	</a:t>
            </a:r>
            <a:r>
              <a:rPr b="0" lang="en-US" sz="2500" spc="-1" strike="noStrike">
                <a:solidFill>
                  <a:srgbClr val="000000"/>
                </a:solidFill>
                <a:latin typeface="Calibri"/>
              </a:rPr>
              <a:t>-We simply have the microcontroller send the radio </a:t>
            </a:r>
            <a:r>
              <a:rPr b="0" lang="en-US" sz="2500" spc="-1" strike="noStrike">
                <a:solidFill>
                  <a:srgbClr val="000000"/>
                </a:solidFill>
                <a:latin typeface="Calibri"/>
              </a:rPr>
              <a:t>	</a:t>
            </a:r>
            <a:r>
              <a:rPr b="0" lang="en-US" sz="2500" spc="-1" strike="noStrike">
                <a:solidFill>
                  <a:srgbClr val="000000"/>
                </a:solidFill>
                <a:latin typeface="Calibri"/>
              </a:rPr>
              <a:t>serial commands. Kenwood TH-D7 handheld has this </a:t>
            </a:r>
            <a:r>
              <a:rPr b="0" lang="en-US" sz="2500" spc="-1" strike="noStrike">
                <a:solidFill>
                  <a:srgbClr val="000000"/>
                </a:solidFill>
                <a:latin typeface="Calibri"/>
              </a:rPr>
              <a:t>	</a:t>
            </a:r>
            <a:r>
              <a:rPr b="0" lang="en-US" sz="2500" spc="-1" strike="noStrike">
                <a:solidFill>
                  <a:srgbClr val="000000"/>
                </a:solidFill>
                <a:latin typeface="Calibri"/>
              </a:rPr>
              <a:t>capability.</a:t>
            </a:r>
            <a:endParaRPr b="0" lang="en-US" sz="2500" spc="-1" strike="noStrike">
              <a:solidFill>
                <a:srgbClr val="000000"/>
              </a:solidFill>
              <a:latin typeface="Calibri"/>
            </a:endParaRPr>
          </a:p>
          <a:p>
            <a:pPr marL="343080" indent="-342720">
              <a:lnSpc>
                <a:spcPct val="100000"/>
              </a:lnSpc>
              <a:spcBef>
                <a:spcPts val="499"/>
              </a:spcBef>
              <a:buClr>
                <a:srgbClr val="000000"/>
              </a:buClr>
              <a:buFont typeface="Arial"/>
              <a:buChar char="•"/>
            </a:pPr>
            <a:r>
              <a:rPr b="0" lang="en-US" sz="2500" spc="-1" strike="noStrike">
                <a:solidFill>
                  <a:srgbClr val="000000"/>
                </a:solidFill>
                <a:latin typeface="Calibri"/>
              </a:rPr>
              <a:t>Modification 2: Another option involves adding TNC software to the microcontroller chip. Source code is available to do this. </a:t>
            </a:r>
            <a:endParaRPr b="0" lang="en-US" sz="2500" spc="-1" strike="noStrike">
              <a:solidFill>
                <a:srgbClr val="000000"/>
              </a:solidFill>
              <a:latin typeface="Calibri"/>
            </a:endParaRPr>
          </a:p>
          <a:p>
            <a:pPr marL="343080" indent="-342720">
              <a:lnSpc>
                <a:spcPct val="100000"/>
              </a:lnSpc>
              <a:spcBef>
                <a:spcPts val="499"/>
              </a:spcBef>
            </a:pPr>
            <a:endParaRPr b="0" lang="en-US" sz="2500" spc="-1" strike="noStrike">
              <a:solidFill>
                <a:srgbClr val="000000"/>
              </a:solidFill>
              <a:latin typeface="Calibri"/>
            </a:endParaRPr>
          </a:p>
        </p:txBody>
      </p:sp>
      <p:sp>
        <p:nvSpPr>
          <p:cNvPr id="190"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91" name="TextShape 4"/>
          <p:cNvSpPr txBox="1"/>
          <p:nvPr/>
        </p:nvSpPr>
        <p:spPr>
          <a:xfrm>
            <a:off x="6553080" y="6356520"/>
            <a:ext cx="2133360" cy="364680"/>
          </a:xfrm>
          <a:prstGeom prst="rect">
            <a:avLst/>
          </a:prstGeom>
          <a:noFill/>
          <a:ln>
            <a:noFill/>
          </a:ln>
        </p:spPr>
        <p:txBody>
          <a:bodyPr anchor="ctr"/>
          <a:p>
            <a:pPr algn="r">
              <a:lnSpc>
                <a:spcPct val="100000"/>
              </a:lnSpc>
            </a:pPr>
            <a:fld id="{C02C0DB7-6E07-410D-8C4A-96118B7DD767}" type="slidenum">
              <a:rPr b="0" lang="en-US" sz="1200" spc="-1" strike="noStrike">
                <a:solidFill>
                  <a:srgbClr val="8b8b8b"/>
                </a:solidFill>
                <a:latin typeface="Calibri"/>
              </a:rPr>
              <a:t>&lt;number&gt;</a:t>
            </a:fld>
            <a:endParaRPr b="0" lang="en-US" sz="1200" spc="-1" strike="noStrike">
              <a:latin typeface="Times New Roman"/>
            </a:endParaRPr>
          </a:p>
        </p:txBody>
      </p:sp>
      <p:sp>
        <p:nvSpPr>
          <p:cNvPr id="192"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7200" y="274680"/>
            <a:ext cx="8229240" cy="1142640"/>
          </a:xfrm>
          <a:prstGeom prst="rect">
            <a:avLst/>
          </a:prstGeom>
          <a:noFill/>
          <a:ln>
            <a:noFill/>
          </a:ln>
        </p:spPr>
        <p:txBody>
          <a:bodyPr anchor="ctr">
            <a:normAutofit fontScale="90000"/>
          </a:bodyPr>
          <a:p>
            <a:pPr algn="ctr">
              <a:lnSpc>
                <a:spcPct val="100000"/>
              </a:lnSpc>
            </a:pPr>
            <a:r>
              <a:rPr b="0" lang="en-US" sz="4400" spc="-1" strike="noStrike">
                <a:solidFill>
                  <a:srgbClr val="000000"/>
                </a:solidFill>
                <a:latin typeface="Calibri"/>
              </a:rPr>
              <a:t>High Level Architecture Modifications</a:t>
            </a:r>
            <a:endParaRPr b="0" lang="en-US" sz="4400" spc="-1" strike="noStrike">
              <a:solidFill>
                <a:srgbClr val="000000"/>
              </a:solidFill>
              <a:latin typeface="Calibri"/>
            </a:endParaRPr>
          </a:p>
        </p:txBody>
      </p:sp>
      <p:sp>
        <p:nvSpPr>
          <p:cNvPr id="194" name="TextShape 2"/>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195" name="TextShape 3"/>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
        <p:nvSpPr>
          <p:cNvPr id="196" name="TextShape 4"/>
          <p:cNvSpPr txBox="1"/>
          <p:nvPr/>
        </p:nvSpPr>
        <p:spPr>
          <a:xfrm>
            <a:off x="6553080" y="6356520"/>
            <a:ext cx="2133360" cy="364680"/>
          </a:xfrm>
          <a:prstGeom prst="rect">
            <a:avLst/>
          </a:prstGeom>
          <a:noFill/>
          <a:ln>
            <a:noFill/>
          </a:ln>
        </p:spPr>
        <p:txBody>
          <a:bodyPr anchor="ctr"/>
          <a:p>
            <a:pPr algn="r">
              <a:lnSpc>
                <a:spcPct val="100000"/>
              </a:lnSpc>
            </a:pPr>
            <a:fld id="{CC4D67B7-E953-44F2-B7BC-1A1B136E7B78}" type="slidenum">
              <a:rPr b="0" lang="en-US" sz="1200" spc="-1" strike="noStrike">
                <a:solidFill>
                  <a:srgbClr val="8b8b8b"/>
                </a:solidFill>
                <a:latin typeface="Calibri"/>
              </a:rPr>
              <a:t>&lt;number&gt;</a:t>
            </a:fld>
            <a:endParaRPr b="0" lang="en-US" sz="1200" spc="-1" strike="noStrike">
              <a:latin typeface="Times New Roman"/>
            </a:endParaRPr>
          </a:p>
        </p:txBody>
      </p:sp>
      <p:pic>
        <p:nvPicPr>
          <p:cNvPr id="197" name="Picture 2" descr=""/>
          <p:cNvPicPr/>
          <p:nvPr/>
        </p:nvPicPr>
        <p:blipFill>
          <a:blip r:embed="rId1"/>
          <a:stretch/>
        </p:blipFill>
        <p:spPr>
          <a:xfrm>
            <a:off x="3429000" y="4038480"/>
            <a:ext cx="4790880" cy="2381040"/>
          </a:xfrm>
          <a:prstGeom prst="rect">
            <a:avLst/>
          </a:prstGeom>
          <a:ln w="9360">
            <a:noFill/>
          </a:ln>
        </p:spPr>
      </p:pic>
      <p:pic>
        <p:nvPicPr>
          <p:cNvPr id="198" name="Picture 3" descr=""/>
          <p:cNvPicPr/>
          <p:nvPr/>
        </p:nvPicPr>
        <p:blipFill>
          <a:blip r:embed="rId2"/>
          <a:stretch/>
        </p:blipFill>
        <p:spPr>
          <a:xfrm>
            <a:off x="3276720" y="1676520"/>
            <a:ext cx="5067000" cy="1837800"/>
          </a:xfrm>
          <a:prstGeom prst="rect">
            <a:avLst/>
          </a:prstGeom>
          <a:ln w="9360">
            <a:noFill/>
          </a:ln>
        </p:spPr>
      </p:pic>
      <p:sp>
        <p:nvSpPr>
          <p:cNvPr id="199" name="CustomShape 5"/>
          <p:cNvSpPr/>
          <p:nvPr/>
        </p:nvSpPr>
        <p:spPr>
          <a:xfrm>
            <a:off x="380880" y="1676520"/>
            <a:ext cx="266652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Modification 1: Use TNC onboard radio.</a:t>
            </a:r>
            <a:endParaRPr b="0" lang="en-US" sz="1800" spc="-1" strike="noStrike">
              <a:latin typeface="Arial"/>
            </a:endParaRPr>
          </a:p>
        </p:txBody>
      </p:sp>
      <p:sp>
        <p:nvSpPr>
          <p:cNvPr id="200" name="CustomShape 6"/>
          <p:cNvSpPr/>
          <p:nvPr/>
        </p:nvSpPr>
        <p:spPr>
          <a:xfrm>
            <a:off x="457200" y="4038480"/>
            <a:ext cx="266652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Modification 2: Implement code on microcontroller to send packets. </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Components to Procure</a:t>
            </a:r>
            <a:endParaRPr b="0" lang="en-US" sz="4400" spc="-1" strike="noStrike">
              <a:solidFill>
                <a:srgbClr val="000000"/>
              </a:solidFill>
              <a:latin typeface="Calibri"/>
            </a:endParaRPr>
          </a:p>
        </p:txBody>
      </p:sp>
      <p:pic>
        <p:nvPicPr>
          <p:cNvPr id="202" name="Content Placeholder 3" descr=""/>
          <p:cNvPicPr/>
          <p:nvPr/>
        </p:nvPicPr>
        <p:blipFill>
          <a:blip r:embed="rId1"/>
          <a:stretch/>
        </p:blipFill>
        <p:spPr>
          <a:xfrm>
            <a:off x="1371600" y="1600200"/>
            <a:ext cx="6400440" cy="1599840"/>
          </a:xfrm>
          <a:prstGeom prst="rect">
            <a:avLst/>
          </a:prstGeom>
          <a:ln w="9360">
            <a:noFill/>
          </a:ln>
        </p:spPr>
      </p:pic>
      <p:sp>
        <p:nvSpPr>
          <p:cNvPr id="203" name="CustomShape 2"/>
          <p:cNvSpPr/>
          <p:nvPr/>
        </p:nvSpPr>
        <p:spPr>
          <a:xfrm>
            <a:off x="533520" y="3276720"/>
            <a:ext cx="7238520" cy="3686760"/>
          </a:xfrm>
          <a:prstGeom prst="rect">
            <a:avLst/>
          </a:prstGeom>
          <a:noFill/>
          <a:ln>
            <a:noFill/>
          </a:ln>
        </p:spPr>
        <p:style>
          <a:lnRef idx="0"/>
          <a:fillRef idx="0"/>
          <a:effectRef idx="0"/>
          <a:fontRef idx="minor"/>
        </p:style>
        <p:txBody>
          <a:bodyPr lIns="90000" rIns="90000" tIns="45000" bIns="45000"/>
          <a:p>
            <a:pPr indent="-216000">
              <a:lnSpc>
                <a:spcPct val="100000"/>
              </a:lnSpc>
              <a:buClr>
                <a:srgbClr val="000000"/>
              </a:buClr>
              <a:buFont typeface="Arial"/>
              <a:buChar char="•"/>
            </a:pPr>
            <a:r>
              <a:rPr b="0" lang="en-US" sz="3600" spc="-1" strike="noStrike">
                <a:solidFill>
                  <a:srgbClr val="000000"/>
                </a:solidFill>
                <a:latin typeface="Calibri"/>
              </a:rPr>
              <a:t>Microcontroller</a:t>
            </a:r>
            <a:endParaRPr b="0" lang="en-US" sz="3600" spc="-1" strike="noStrike">
              <a:latin typeface="Arial"/>
            </a:endParaRPr>
          </a:p>
          <a:p>
            <a:pPr indent="-216000">
              <a:lnSpc>
                <a:spcPct val="100000"/>
              </a:lnSpc>
              <a:buClr>
                <a:srgbClr val="000000"/>
              </a:buClr>
              <a:buFont typeface="Arial"/>
              <a:buChar char="•"/>
            </a:pPr>
            <a:r>
              <a:rPr b="0" lang="en-US" sz="3600" spc="-1" strike="noStrike">
                <a:solidFill>
                  <a:srgbClr val="000000"/>
                </a:solidFill>
                <a:latin typeface="Calibri"/>
              </a:rPr>
              <a:t>Radio</a:t>
            </a:r>
            <a:endParaRPr b="0" lang="en-US" sz="3600" spc="-1" strike="noStrike">
              <a:latin typeface="Arial"/>
            </a:endParaRPr>
          </a:p>
          <a:p>
            <a:pPr indent="-216000">
              <a:lnSpc>
                <a:spcPct val="100000"/>
              </a:lnSpc>
              <a:buClr>
                <a:srgbClr val="000000"/>
              </a:buClr>
              <a:buFont typeface="Arial"/>
              <a:buChar char="•"/>
            </a:pPr>
            <a:r>
              <a:rPr b="0" lang="en-US" sz="3600" spc="-1" strike="noStrike">
                <a:solidFill>
                  <a:srgbClr val="000000"/>
                </a:solidFill>
                <a:latin typeface="Calibri"/>
              </a:rPr>
              <a:t>GPS Module</a:t>
            </a:r>
            <a:endParaRPr b="0" lang="en-US" sz="3600" spc="-1" strike="noStrike">
              <a:latin typeface="Arial"/>
            </a:endParaRPr>
          </a:p>
          <a:p>
            <a:pPr indent="-216000">
              <a:lnSpc>
                <a:spcPct val="100000"/>
              </a:lnSpc>
              <a:buClr>
                <a:srgbClr val="000000"/>
              </a:buClr>
              <a:buFont typeface="Arial"/>
              <a:buChar char="•"/>
            </a:pPr>
            <a:r>
              <a:rPr b="0" lang="en-US" sz="3600" spc="-1" strike="noStrike">
                <a:solidFill>
                  <a:srgbClr val="000000"/>
                </a:solidFill>
                <a:latin typeface="Calibri"/>
              </a:rPr>
              <a:t>TNC</a:t>
            </a:r>
            <a:endParaRPr b="0" lang="en-US" sz="3600" spc="-1" strike="noStrike">
              <a:latin typeface="Arial"/>
            </a:endParaRPr>
          </a:p>
          <a:p>
            <a:pPr>
              <a:lnSpc>
                <a:spcPct val="100000"/>
              </a:lnSpc>
            </a:pPr>
            <a:r>
              <a:rPr b="0" lang="en-US" sz="2800" spc="-1" strike="noStrike">
                <a:solidFill>
                  <a:srgbClr val="000000"/>
                </a:solidFill>
                <a:latin typeface="Calibri"/>
              </a:rPr>
              <a:t>Note: only components with a known supplier featured in this presentation</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p:txBody>
      </p:sp>
      <p:sp>
        <p:nvSpPr>
          <p:cNvPr id="204"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05" name="TextShape 4"/>
          <p:cNvSpPr txBox="1"/>
          <p:nvPr/>
        </p:nvSpPr>
        <p:spPr>
          <a:xfrm>
            <a:off x="6553080" y="6356520"/>
            <a:ext cx="2133360" cy="364680"/>
          </a:xfrm>
          <a:prstGeom prst="rect">
            <a:avLst/>
          </a:prstGeom>
          <a:noFill/>
          <a:ln>
            <a:noFill/>
          </a:ln>
        </p:spPr>
        <p:txBody>
          <a:bodyPr anchor="ctr"/>
          <a:p>
            <a:pPr algn="r">
              <a:lnSpc>
                <a:spcPct val="100000"/>
              </a:lnSpc>
            </a:pPr>
            <a:fld id="{7CD09914-08D0-4428-A3C7-D2281F693F60}" type="slidenum">
              <a:rPr b="0" lang="en-US" sz="1200" spc="-1" strike="noStrike">
                <a:solidFill>
                  <a:srgbClr val="8b8b8b"/>
                </a:solidFill>
                <a:latin typeface="Calibri"/>
              </a:rPr>
              <a:t>&lt;number&gt;</a:t>
            </a:fld>
            <a:endParaRPr b="0" lang="en-US" sz="1200" spc="-1" strike="noStrike">
              <a:latin typeface="Times New Roman"/>
            </a:endParaRPr>
          </a:p>
        </p:txBody>
      </p:sp>
      <p:sp>
        <p:nvSpPr>
          <p:cNvPr id="206"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380880" y="0"/>
            <a:ext cx="8229240" cy="715680"/>
          </a:xfrm>
          <a:prstGeom prst="rect">
            <a:avLst/>
          </a:prstGeom>
          <a:noFill/>
          <a:ln>
            <a:noFill/>
          </a:ln>
        </p:spPr>
        <p:txBody>
          <a:bodyPr anchor="ctr">
            <a:normAutofit/>
          </a:bodyPr>
          <a:p>
            <a:pPr algn="ctr">
              <a:lnSpc>
                <a:spcPct val="100000"/>
              </a:lnSpc>
            </a:pPr>
            <a:r>
              <a:rPr b="0" lang="en-US" sz="4400" spc="-1" strike="noStrike">
                <a:solidFill>
                  <a:srgbClr val="000000"/>
                </a:solidFill>
                <a:latin typeface="Calibri"/>
              </a:rPr>
              <a:t>Radios</a:t>
            </a:r>
            <a:endParaRPr b="0" lang="en-US" sz="4400" spc="-1" strike="noStrike">
              <a:solidFill>
                <a:srgbClr val="000000"/>
              </a:solidFill>
              <a:latin typeface="Calibri"/>
            </a:endParaRPr>
          </a:p>
        </p:txBody>
      </p:sp>
      <p:graphicFrame>
        <p:nvGraphicFramePr>
          <p:cNvPr id="208" name="Table 2"/>
          <p:cNvGraphicFramePr/>
          <p:nvPr/>
        </p:nvGraphicFramePr>
        <p:xfrm>
          <a:off x="228600" y="609480"/>
          <a:ext cx="8762760" cy="6095520"/>
        </p:xfrm>
        <a:graphic>
          <a:graphicData uri="http://schemas.openxmlformats.org/drawingml/2006/table">
            <a:tbl>
              <a:tblPr/>
              <a:tblGrid>
                <a:gridCol w="1374480"/>
                <a:gridCol w="1717920"/>
                <a:gridCol w="2147760"/>
                <a:gridCol w="1890000"/>
                <a:gridCol w="1632600"/>
              </a:tblGrid>
              <a:tr h="62496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SRB MHX-146</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Radiometrix Hx-1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00000"/>
                    </a:solidFill>
                  </a:tcPr>
                </a:tc>
                <a:tc>
                  <a:txBody>
                    <a:bodyPr/>
                    <a:p>
                      <a:pPr>
                        <a:lnSpc>
                          <a:spcPct val="100000"/>
                        </a:lnSpc>
                      </a:pPr>
                      <a:r>
                        <a:rPr b="1" lang="en-US" sz="1800" spc="-1" strike="noStrike">
                          <a:solidFill>
                            <a:srgbClr val="ffffff"/>
                          </a:solidFill>
                          <a:latin typeface="Calibri"/>
                        </a:rPr>
                        <a:t>Kenwood TH-D7</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US" sz="1800" spc="-1" strike="noStrike">
                          <a:solidFill>
                            <a:srgbClr val="ffffff"/>
                          </a:solidFill>
                          <a:latin typeface="Calibri"/>
                        </a:rPr>
                        <a:t>Friendcomm</a:t>
                      </a:r>
                      <a:endParaRPr b="0" lang="en-US" sz="1800" spc="-1" strike="noStrike">
                        <a:latin typeface="Arial"/>
                      </a:endParaRPr>
                    </a:p>
                    <a:p>
                      <a:pPr>
                        <a:lnSpc>
                          <a:spcPct val="100000"/>
                        </a:lnSpc>
                      </a:pPr>
                      <a:r>
                        <a:rPr b="1" lang="en-US" sz="1800" spc="-1" strike="noStrike">
                          <a:solidFill>
                            <a:srgbClr val="ffffff"/>
                          </a:solidFill>
                          <a:latin typeface="Calibri"/>
                        </a:rPr>
                        <a:t>FC-301/D</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784440">
                <a:tc>
                  <a:txBody>
                    <a:bodyPr/>
                    <a:p>
                      <a:pPr>
                        <a:lnSpc>
                          <a:spcPct val="100000"/>
                        </a:lnSpc>
                      </a:pPr>
                      <a:r>
                        <a:rPr b="0" lang="en-US" sz="1600" spc="-1" strike="noStrike">
                          <a:solidFill>
                            <a:srgbClr val="000000"/>
                          </a:solidFill>
                          <a:latin typeface="Calibri"/>
                        </a:rPr>
                        <a:t>Package description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Small PCB with headers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Aluminum box, solder mount to PCB</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Self-contained, handheld unit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Aluminum box</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03520">
                <a:tc>
                  <a:txBody>
                    <a:bodyPr/>
                    <a:p>
                      <a:pPr>
                        <a:lnSpc>
                          <a:spcPct val="100000"/>
                        </a:lnSpc>
                      </a:pPr>
                      <a:r>
                        <a:rPr b="0" lang="en-US" sz="1600" spc="-1" strike="noStrike">
                          <a:solidFill>
                            <a:srgbClr val="000000"/>
                          </a:solidFill>
                          <a:latin typeface="Calibri"/>
                        </a:rPr>
                        <a:t>Supply Power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5V, 140mA transmitt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5V, 5mA nominal, 350mA transient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9.6V</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9-15V, 40mA nominal, 1.1A transient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05160">
                <a:tc>
                  <a:txBody>
                    <a:bodyPr/>
                    <a:p>
                      <a:pPr>
                        <a:lnSpc>
                          <a:spcPct val="100000"/>
                        </a:lnSpc>
                      </a:pPr>
                      <a:r>
                        <a:rPr b="0" lang="en-US" sz="1600" spc="-1" strike="noStrike">
                          <a:solidFill>
                            <a:srgbClr val="000000"/>
                          </a:solidFill>
                          <a:latin typeface="Calibri"/>
                        </a:rPr>
                        <a:t>Transmit Power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350-500mW</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300mW</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5 Watts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1-5 Watts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29640">
                <a:tc>
                  <a:txBody>
                    <a:bodyPr/>
                    <a:p>
                      <a:pPr>
                        <a:lnSpc>
                          <a:spcPct val="100000"/>
                        </a:lnSpc>
                      </a:pPr>
                      <a:r>
                        <a:rPr b="0" lang="en-US" sz="1600" spc="-1" strike="noStrike">
                          <a:solidFill>
                            <a:srgbClr val="000000"/>
                          </a:solidFill>
                          <a:latin typeface="Calibri"/>
                        </a:rPr>
                        <a:t>Frequency Agile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Y</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N</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Y</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Y</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73040">
                <a:tc>
                  <a:txBody>
                    <a:bodyPr/>
                    <a:p>
                      <a:pPr>
                        <a:lnSpc>
                          <a:spcPct val="100000"/>
                        </a:lnSpc>
                      </a:pPr>
                      <a:r>
                        <a:rPr b="0" lang="en-US" sz="1600" spc="-1" strike="noStrike">
                          <a:solidFill>
                            <a:srgbClr val="000000"/>
                          </a:solidFill>
                          <a:latin typeface="Calibri"/>
                        </a:rPr>
                        <a:t>Size</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2cmx6cm</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1.5x6cm</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Large, handheld unit </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 </a:t>
                      </a:r>
                      <a:r>
                        <a:rPr b="0" lang="en-US" sz="1600" spc="-1" strike="noStrike">
                          <a:solidFill>
                            <a:srgbClr val="000000"/>
                          </a:solidFill>
                          <a:latin typeface="Calibri"/>
                        </a:rPr>
                        <a:t>12cmx6cm</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05160">
                <a:tc>
                  <a:txBody>
                    <a:bodyPr/>
                    <a:p>
                      <a:pPr>
                        <a:lnSpc>
                          <a:spcPct val="100000"/>
                        </a:lnSpc>
                      </a:pPr>
                      <a:r>
                        <a:rPr b="0" lang="en-US" sz="1600" spc="-1" strike="noStrike">
                          <a:solidFill>
                            <a:srgbClr val="000000"/>
                          </a:solidFill>
                          <a:latin typeface="Calibri"/>
                        </a:rPr>
                        <a:t>Weight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~10 grams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~10 grams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~370 grams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~170 grams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03520">
                <a:tc>
                  <a:txBody>
                    <a:bodyPr/>
                    <a:p>
                      <a:pPr>
                        <a:lnSpc>
                          <a:spcPct val="100000"/>
                        </a:lnSpc>
                      </a:pPr>
                      <a:r>
                        <a:rPr b="0" lang="en-US" sz="1600" spc="-1" strike="noStrike">
                          <a:solidFill>
                            <a:srgbClr val="000000"/>
                          </a:solidFill>
                          <a:latin typeface="Calibri"/>
                        </a:rPr>
                        <a:t>Unique Features</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Built in TNC, transceiver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Variable output power, transceiver</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82320">
                <a:tc>
                  <a:txBody>
                    <a:bodyPr/>
                    <a:p>
                      <a:pPr>
                        <a:lnSpc>
                          <a:spcPct val="100000"/>
                        </a:lnSpc>
                      </a:pPr>
                      <a:r>
                        <a:rPr b="0" lang="en-US" sz="1600" spc="-1" strike="noStrike">
                          <a:solidFill>
                            <a:srgbClr val="000000"/>
                          </a:solidFill>
                          <a:latin typeface="Calibri"/>
                        </a:rPr>
                        <a:t>Input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Audio input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Audio Input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Serial input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latin typeface="Calibri"/>
                        </a:rPr>
                        <a:t>Audio</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83760">
                <a:tc>
                  <a:txBody>
                    <a:bodyPr/>
                    <a:p>
                      <a:pPr>
                        <a:lnSpc>
                          <a:spcPct val="100000"/>
                        </a:lnSpc>
                      </a:pPr>
                      <a:r>
                        <a:rPr b="0" lang="en-US" sz="1600" spc="-1" strike="noStrike">
                          <a:solidFill>
                            <a:srgbClr val="000000"/>
                          </a:solidFill>
                          <a:latin typeface="Calibri"/>
                        </a:rPr>
                        <a:t>Cost</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$70</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$30</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00000"/>
                    </a:solidFill>
                  </a:tcPr>
                </a:tc>
                <a:tc>
                  <a:txBody>
                    <a:bodyPr/>
                    <a:p>
                      <a:pPr>
                        <a:lnSpc>
                          <a:spcPct val="100000"/>
                        </a:lnSpc>
                      </a:pPr>
                      <a:r>
                        <a:rPr b="0" lang="en-US" sz="1600" spc="-1" strike="noStrike">
                          <a:solidFill>
                            <a:srgbClr val="000000"/>
                          </a:solidFill>
                          <a:latin typeface="Calibri"/>
                        </a:rPr>
                        <a:t>$350</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latin typeface="Calibri"/>
                        </a:rPr>
                        <a:t>$150</a:t>
                      </a:r>
                      <a:endParaRPr b="0" lang="en-US"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209" name="TextShape 3"/>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10" name="TextShape 4"/>
          <p:cNvSpPr txBox="1"/>
          <p:nvPr/>
        </p:nvSpPr>
        <p:spPr>
          <a:xfrm>
            <a:off x="6553080" y="6356520"/>
            <a:ext cx="2133360" cy="364680"/>
          </a:xfrm>
          <a:prstGeom prst="rect">
            <a:avLst/>
          </a:prstGeom>
          <a:noFill/>
          <a:ln>
            <a:noFill/>
          </a:ln>
        </p:spPr>
        <p:txBody>
          <a:bodyPr anchor="ctr"/>
          <a:p>
            <a:pPr algn="r">
              <a:lnSpc>
                <a:spcPct val="100000"/>
              </a:lnSpc>
            </a:pPr>
            <a:fld id="{76508D3E-F4BB-4A0E-88F5-C0BAF1D1A19B}" type="slidenum">
              <a:rPr b="0" lang="en-US" sz="1200" spc="-1" strike="noStrike">
                <a:solidFill>
                  <a:srgbClr val="8b8b8b"/>
                </a:solidFill>
                <a:latin typeface="Calibri"/>
              </a:rPr>
              <a:t>&lt;number&gt;</a:t>
            </a:fld>
            <a:endParaRPr b="0" lang="en-US" sz="1200" spc="-1" strike="noStrike">
              <a:latin typeface="Times New Roman"/>
            </a:endParaRPr>
          </a:p>
        </p:txBody>
      </p:sp>
      <p:sp>
        <p:nvSpPr>
          <p:cNvPr id="211" name="TextShape 5"/>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Radio Pictures</a:t>
            </a:r>
            <a:endParaRPr b="0" lang="en-US" sz="4400" spc="-1" strike="noStrike">
              <a:solidFill>
                <a:srgbClr val="000000"/>
              </a:solidFill>
              <a:latin typeface="Calibri"/>
            </a:endParaRPr>
          </a:p>
        </p:txBody>
      </p:sp>
      <p:sp>
        <p:nvSpPr>
          <p:cNvPr id="213" name="CustomShape 2"/>
          <p:cNvSpPr/>
          <p:nvPr/>
        </p:nvSpPr>
        <p:spPr>
          <a:xfrm>
            <a:off x="155520" y="-144360"/>
            <a:ext cx="304560" cy="304560"/>
          </a:xfrm>
          <a:prstGeom prst="rect">
            <a:avLst/>
          </a:prstGeom>
          <a:noFill/>
          <a:ln>
            <a:noFill/>
          </a:ln>
        </p:spPr>
        <p:style>
          <a:lnRef idx="0"/>
          <a:fillRef idx="0"/>
          <a:effectRef idx="0"/>
          <a:fontRef idx="minor"/>
        </p:style>
      </p:sp>
      <p:sp>
        <p:nvSpPr>
          <p:cNvPr id="214" name="CustomShape 3"/>
          <p:cNvSpPr/>
          <p:nvPr/>
        </p:nvSpPr>
        <p:spPr>
          <a:xfrm>
            <a:off x="155520" y="-144360"/>
            <a:ext cx="304560" cy="304560"/>
          </a:xfrm>
          <a:prstGeom prst="rect">
            <a:avLst/>
          </a:prstGeom>
          <a:noFill/>
          <a:ln>
            <a:noFill/>
          </a:ln>
        </p:spPr>
        <p:style>
          <a:lnRef idx="0"/>
          <a:fillRef idx="0"/>
          <a:effectRef idx="0"/>
          <a:fontRef idx="minor"/>
        </p:style>
      </p:sp>
      <p:sp>
        <p:nvSpPr>
          <p:cNvPr id="215" name="CustomShape 4"/>
          <p:cNvSpPr/>
          <p:nvPr/>
        </p:nvSpPr>
        <p:spPr>
          <a:xfrm>
            <a:off x="155520" y="-144360"/>
            <a:ext cx="304560" cy="304560"/>
          </a:xfrm>
          <a:prstGeom prst="rect">
            <a:avLst/>
          </a:prstGeom>
          <a:noFill/>
          <a:ln>
            <a:noFill/>
          </a:ln>
        </p:spPr>
        <p:style>
          <a:lnRef idx="0"/>
          <a:fillRef idx="0"/>
          <a:effectRef idx="0"/>
          <a:fontRef idx="minor"/>
        </p:style>
      </p:sp>
      <p:sp>
        <p:nvSpPr>
          <p:cNvPr id="216" name="CustomShape 5"/>
          <p:cNvSpPr/>
          <p:nvPr/>
        </p:nvSpPr>
        <p:spPr>
          <a:xfrm>
            <a:off x="155520" y="-144360"/>
            <a:ext cx="304560" cy="304560"/>
          </a:xfrm>
          <a:prstGeom prst="rect">
            <a:avLst/>
          </a:prstGeom>
          <a:noFill/>
          <a:ln>
            <a:noFill/>
          </a:ln>
        </p:spPr>
        <p:style>
          <a:lnRef idx="0"/>
          <a:fillRef idx="0"/>
          <a:effectRef idx="0"/>
          <a:fontRef idx="minor"/>
        </p:style>
      </p:sp>
      <p:pic>
        <p:nvPicPr>
          <p:cNvPr id="217" name="Picture 9" descr=""/>
          <p:cNvPicPr/>
          <p:nvPr/>
        </p:nvPicPr>
        <p:blipFill>
          <a:blip r:embed="rId1"/>
          <a:srcRect l="8952" t="10013" r="13143" b="12891"/>
          <a:stretch/>
        </p:blipFill>
        <p:spPr>
          <a:xfrm>
            <a:off x="533520" y="1523880"/>
            <a:ext cx="2971440" cy="2460240"/>
          </a:xfrm>
          <a:prstGeom prst="rect">
            <a:avLst/>
          </a:prstGeom>
          <a:ln w="9360">
            <a:noFill/>
          </a:ln>
        </p:spPr>
      </p:pic>
      <p:pic>
        <p:nvPicPr>
          <p:cNvPr id="218" name="Picture 10" descr=""/>
          <p:cNvPicPr/>
          <p:nvPr/>
        </p:nvPicPr>
        <p:blipFill>
          <a:blip r:embed="rId2"/>
          <a:srcRect l="16886" t="10548" r="21026" b="13838"/>
          <a:stretch/>
        </p:blipFill>
        <p:spPr>
          <a:xfrm>
            <a:off x="6095880" y="3352680"/>
            <a:ext cx="2318760" cy="2666520"/>
          </a:xfrm>
          <a:prstGeom prst="rect">
            <a:avLst/>
          </a:prstGeom>
          <a:ln w="9360">
            <a:noFill/>
          </a:ln>
        </p:spPr>
      </p:pic>
      <p:pic>
        <p:nvPicPr>
          <p:cNvPr id="219" name="Picture 11" descr=""/>
          <p:cNvPicPr/>
          <p:nvPr/>
        </p:nvPicPr>
        <p:blipFill>
          <a:blip r:embed="rId3"/>
          <a:srcRect l="23534" t="15385" r="51565" b="12503"/>
          <a:stretch/>
        </p:blipFill>
        <p:spPr>
          <a:xfrm>
            <a:off x="4114800" y="1523880"/>
            <a:ext cx="1352880" cy="2819160"/>
          </a:xfrm>
          <a:prstGeom prst="rect">
            <a:avLst/>
          </a:prstGeom>
          <a:ln w="9360">
            <a:noFill/>
          </a:ln>
        </p:spPr>
      </p:pic>
      <p:pic>
        <p:nvPicPr>
          <p:cNvPr id="220" name="Picture 12" descr=""/>
          <p:cNvPicPr/>
          <p:nvPr/>
        </p:nvPicPr>
        <p:blipFill>
          <a:blip r:embed="rId4"/>
          <a:srcRect l="18681" t="23077" r="16956" b="19237"/>
          <a:stretch/>
        </p:blipFill>
        <p:spPr>
          <a:xfrm>
            <a:off x="2362320" y="4724280"/>
            <a:ext cx="2590560" cy="1671120"/>
          </a:xfrm>
          <a:prstGeom prst="rect">
            <a:avLst/>
          </a:prstGeom>
          <a:ln w="9360">
            <a:noFill/>
          </a:ln>
        </p:spPr>
      </p:pic>
      <p:sp>
        <p:nvSpPr>
          <p:cNvPr id="221" name="TextShape 6"/>
          <p:cNvSpPr txBox="1"/>
          <p:nvPr/>
        </p:nvSpPr>
        <p:spPr>
          <a:xfrm>
            <a:off x="457200" y="6356520"/>
            <a:ext cx="2133360" cy="364680"/>
          </a:xfrm>
          <a:prstGeom prst="rect">
            <a:avLst/>
          </a:prstGeom>
          <a:noFill/>
          <a:ln>
            <a:noFill/>
          </a:ln>
        </p:spPr>
        <p:txBody>
          <a:bodyPr anchor="ctr"/>
          <a:p>
            <a:pPr>
              <a:lnSpc>
                <a:spcPct val="100000"/>
              </a:lnSpc>
            </a:pPr>
            <a:r>
              <a:rPr b="0" lang="en-US" sz="1200" spc="-1" strike="noStrike">
                <a:solidFill>
                  <a:srgbClr val="8b8b8b"/>
                </a:solidFill>
                <a:latin typeface="Calibri"/>
              </a:rPr>
              <a:t>12/6/2011</a:t>
            </a:r>
            <a:endParaRPr b="0" lang="en-US" sz="1200" spc="-1" strike="noStrike">
              <a:latin typeface="Times New Roman"/>
            </a:endParaRPr>
          </a:p>
        </p:txBody>
      </p:sp>
      <p:sp>
        <p:nvSpPr>
          <p:cNvPr id="222" name="TextShape 7"/>
          <p:cNvSpPr txBox="1"/>
          <p:nvPr/>
        </p:nvSpPr>
        <p:spPr>
          <a:xfrm>
            <a:off x="6553080" y="6356520"/>
            <a:ext cx="2133360" cy="364680"/>
          </a:xfrm>
          <a:prstGeom prst="rect">
            <a:avLst/>
          </a:prstGeom>
          <a:noFill/>
          <a:ln>
            <a:noFill/>
          </a:ln>
        </p:spPr>
        <p:txBody>
          <a:bodyPr anchor="ctr"/>
          <a:p>
            <a:pPr algn="r">
              <a:lnSpc>
                <a:spcPct val="100000"/>
              </a:lnSpc>
            </a:pPr>
            <a:fld id="{9B85241D-42C4-456F-8702-8537B8464A76}" type="slidenum">
              <a:rPr b="0" lang="en-US" sz="1200" spc="-1" strike="noStrike">
                <a:solidFill>
                  <a:srgbClr val="8b8b8b"/>
                </a:solidFill>
                <a:latin typeface="Calibri"/>
              </a:rPr>
              <a:t>&lt;number&gt;</a:t>
            </a:fld>
            <a:endParaRPr b="0" lang="en-US" sz="1200" spc="-1" strike="noStrike">
              <a:latin typeface="Times New Roman"/>
            </a:endParaRPr>
          </a:p>
        </p:txBody>
      </p:sp>
      <p:sp>
        <p:nvSpPr>
          <p:cNvPr id="223" name="TextShape 8"/>
          <p:cNvSpPr txBox="1"/>
          <p:nvPr/>
        </p:nvSpPr>
        <p:spPr>
          <a:xfrm>
            <a:off x="3124080" y="6356520"/>
            <a:ext cx="2895120" cy="364680"/>
          </a:xfrm>
          <a:prstGeom prst="rect">
            <a:avLst/>
          </a:prstGeom>
          <a:noFill/>
          <a:ln>
            <a:noFill/>
          </a:ln>
        </p:spPr>
        <p:txBody>
          <a:bodyPr anchor="ctr"/>
          <a:p>
            <a:pPr algn="ctr">
              <a:lnSpc>
                <a:spcPct val="100000"/>
              </a:lnSpc>
            </a:pPr>
            <a:r>
              <a:rPr b="0" lang="en-US" sz="1200" spc="-1" strike="noStrike">
                <a:solidFill>
                  <a:srgbClr val="8b8b8b"/>
                </a:solidFill>
                <a:latin typeface="Calibri"/>
              </a:rPr>
              <a:t>Max Bezold</a:t>
            </a:r>
            <a:endParaRPr b="0" lang="en-US" sz="1200" spc="-1" strike="noStrike">
              <a:latin typeface="Times New Roman"/>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1003</TotalTime>
  <Application>LibreOffice/6.1.3.2$Linux_X86_64 LibreOffice_project/10$Build-2</Application>
  <Words>1189</Words>
  <Paragraphs>271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2011-12-01T22:37:29Z</dcterms:created>
  <dc:creator>Max Bezold</dc:creator>
  <dc:description/>
  <dc:language>en-US</dc:language>
  <cp:lastModifiedBy>Max Bezold</cp:lastModifiedBy>
  <dcterms:modified xsi:type="dcterms:W3CDTF">2011-12-06T16:41:38Z</dcterms:modified>
  <cp:revision>7</cp:revision>
  <dc:subject/>
  <dc:title>APRS Tracker PDR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